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Alice Bold Italics" panose="020B0604020202020204" charset="0"/>
      <p:regular r:id="rId41"/>
    </p:embeddedFont>
    <p:embeddedFont>
      <p:font typeface="Aileron Bold" panose="020B0604020202020204" charset="0"/>
      <p:regular r:id="rId42"/>
    </p:embeddedFont>
    <p:embeddedFont>
      <p:font typeface="Calibri" panose="020F0502020204030204" pitchFamily="34" charset="0"/>
      <p:regular r:id="rId43"/>
      <p:bold r:id="rId44"/>
      <p:italic r:id="rId45"/>
      <p:boldItalic r:id="rId46"/>
    </p:embeddedFont>
    <p:embeddedFont>
      <p:font typeface="Archivo Black" panose="020B0604020202020204" charset="0"/>
      <p:regular r:id="rId47"/>
    </p:embeddedFont>
    <p:embeddedFont>
      <p:font typeface="Alice Bold" panose="020B0604020202020204" charset="0"/>
      <p:regular r:id="rId48"/>
    </p:embeddedFont>
    <p:embeddedFont>
      <p:font typeface="Aileron Bold Italics" panose="020B0604020202020204" charset="0"/>
      <p:regular r:id="rId49"/>
    </p:embeddedFont>
    <p:embeddedFont>
      <p:font typeface="Alice Italics" panose="020B0604020202020204" charset="0"/>
      <p:regular r:id="rId50"/>
    </p:embeddedFont>
    <p:embeddedFont>
      <p:font typeface="Akzidenz-Grotesk Heavy" panose="020B0604020202020204" charset="0"/>
      <p:regular r:id="rId51"/>
    </p:embeddedFont>
    <p:embeddedFont>
      <p:font typeface="Alice"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6.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9.sv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6.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6.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6.sv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6.sv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6.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6.sv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6.sv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6.sv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6.sv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6.sv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6.sv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6.sv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6.sv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6.sv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6.sv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75.sv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82.sv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5.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11450" y="0"/>
            <a:ext cx="2876550" cy="11299900"/>
            <a:chOff x="0" y="0"/>
            <a:chExt cx="757610" cy="2976105"/>
          </a:xfrm>
        </p:grpSpPr>
        <p:sp>
          <p:nvSpPr>
            <p:cNvPr id="3" name="Freeform 3"/>
            <p:cNvSpPr/>
            <p:nvPr/>
          </p:nvSpPr>
          <p:spPr>
            <a:xfrm>
              <a:off x="0" y="0"/>
              <a:ext cx="757610" cy="2976105"/>
            </a:xfrm>
            <a:custGeom>
              <a:avLst/>
              <a:gdLst/>
              <a:ahLst/>
              <a:cxnLst/>
              <a:rect l="l" t="t" r="r" b="b"/>
              <a:pathLst>
                <a:path w="757610" h="2976105">
                  <a:moveTo>
                    <a:pt x="0" y="0"/>
                  </a:moveTo>
                  <a:lnTo>
                    <a:pt x="757610" y="0"/>
                  </a:lnTo>
                  <a:lnTo>
                    <a:pt x="757610" y="2976105"/>
                  </a:lnTo>
                  <a:lnTo>
                    <a:pt x="0" y="2976105"/>
                  </a:lnTo>
                  <a:close/>
                </a:path>
              </a:pathLst>
            </a:custGeom>
            <a:solidFill>
              <a:srgbClr val="1C5739"/>
            </a:solidFill>
          </p:spPr>
        </p:sp>
        <p:sp>
          <p:nvSpPr>
            <p:cNvPr id="4" name="TextBox 4"/>
            <p:cNvSpPr txBox="1"/>
            <p:nvPr/>
          </p:nvSpPr>
          <p:spPr>
            <a:xfrm>
              <a:off x="0" y="-28575"/>
              <a:ext cx="757610" cy="300468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8" name="TextBox 8"/>
            <p:cNvSpPr txBox="1"/>
            <p:nvPr/>
          </p:nvSpPr>
          <p:spPr>
            <a:xfrm>
              <a:off x="0" y="-28575"/>
              <a:ext cx="812800" cy="300468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28575"/>
              <a:ext cx="26312" cy="701430"/>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Freeform 13"/>
          <p:cNvSpPr/>
          <p:nvPr/>
        </p:nvSpPr>
        <p:spPr>
          <a:xfrm>
            <a:off x="8763837" y="28221"/>
            <a:ext cx="6438063" cy="5621729"/>
          </a:xfrm>
          <a:custGeom>
            <a:avLst/>
            <a:gdLst/>
            <a:ahLst/>
            <a:cxnLst/>
            <a:rect l="l" t="t" r="r" b="b"/>
            <a:pathLst>
              <a:path w="6438063" h="5621729">
                <a:moveTo>
                  <a:pt x="0" y="0"/>
                </a:moveTo>
                <a:lnTo>
                  <a:pt x="6438063" y="0"/>
                </a:lnTo>
                <a:lnTo>
                  <a:pt x="6438063" y="5621729"/>
                </a:lnTo>
                <a:lnTo>
                  <a:pt x="0" y="5621729"/>
                </a:lnTo>
                <a:lnTo>
                  <a:pt x="0" y="0"/>
                </a:lnTo>
                <a:close/>
              </a:path>
            </a:pathLst>
          </a:custGeom>
          <a:blipFill>
            <a:blip r:embed="rId6"/>
            <a:stretch>
              <a:fillRect l="-8288" r="-8288"/>
            </a:stretch>
          </a:blipFill>
        </p:spPr>
      </p:sp>
      <p:sp>
        <p:nvSpPr>
          <p:cNvPr id="14" name="Freeform 14"/>
          <p:cNvSpPr/>
          <p:nvPr/>
        </p:nvSpPr>
        <p:spPr>
          <a:xfrm>
            <a:off x="9468210" y="324427"/>
            <a:ext cx="5029317" cy="5029317"/>
          </a:xfrm>
          <a:custGeom>
            <a:avLst/>
            <a:gdLst/>
            <a:ahLst/>
            <a:cxnLst/>
            <a:rect l="l" t="t" r="r" b="b"/>
            <a:pathLst>
              <a:path w="5029317" h="5029317">
                <a:moveTo>
                  <a:pt x="0" y="0"/>
                </a:moveTo>
                <a:lnTo>
                  <a:pt x="5029317" y="0"/>
                </a:lnTo>
                <a:lnTo>
                  <a:pt x="5029317" y="5029317"/>
                </a:lnTo>
                <a:lnTo>
                  <a:pt x="0" y="5029317"/>
                </a:lnTo>
                <a:lnTo>
                  <a:pt x="0" y="0"/>
                </a:lnTo>
                <a:close/>
              </a:path>
            </a:pathLst>
          </a:custGeom>
          <a:blipFill>
            <a:blip r:embed="rId7"/>
            <a:stretch>
              <a:fillRect/>
            </a:stretch>
          </a:blipFill>
        </p:spPr>
      </p:sp>
      <p:sp>
        <p:nvSpPr>
          <p:cNvPr id="15" name="TextBox 15"/>
          <p:cNvSpPr txBox="1"/>
          <p:nvPr/>
        </p:nvSpPr>
        <p:spPr>
          <a:xfrm>
            <a:off x="1980951" y="5076825"/>
            <a:ext cx="8032093" cy="4473384"/>
          </a:xfrm>
          <a:prstGeom prst="rect">
            <a:avLst/>
          </a:prstGeom>
        </p:spPr>
        <p:txBody>
          <a:bodyPr lIns="0" tIns="0" rIns="0" bIns="0" rtlCol="0" anchor="t">
            <a:spAutoFit/>
          </a:bodyPr>
          <a:lstStyle/>
          <a:p>
            <a:pPr algn="l">
              <a:lnSpc>
                <a:spcPts val="4369"/>
              </a:lnSpc>
            </a:pPr>
            <a:r>
              <a:rPr lang="en-US" sz="3121" spc="156">
                <a:solidFill>
                  <a:srgbClr val="66BB6A"/>
                </a:solidFill>
                <a:latin typeface="Alice"/>
                <a:ea typeface="Alice"/>
                <a:cs typeface="Alice"/>
                <a:sym typeface="Alice"/>
              </a:rPr>
              <a:t>Réalisée par le groupe n°26 :</a:t>
            </a:r>
          </a:p>
          <a:p>
            <a:pPr marL="697229" lvl="1" indent="-348615" algn="l">
              <a:lnSpc>
                <a:spcPts val="4521"/>
              </a:lnSpc>
              <a:buFont typeface="Arial"/>
              <a:buChar char="•"/>
            </a:pPr>
            <a:r>
              <a:rPr lang="en-US" sz="3229" spc="161">
                <a:solidFill>
                  <a:srgbClr val="1C5739"/>
                </a:solidFill>
                <a:latin typeface="Alice"/>
                <a:ea typeface="Alice"/>
                <a:cs typeface="Alice"/>
                <a:sym typeface="Alice"/>
              </a:rPr>
              <a:t>Fatouma Soubere Mahamoud</a:t>
            </a:r>
          </a:p>
          <a:p>
            <a:pPr marL="697229" lvl="1" indent="-348615" algn="l">
              <a:lnSpc>
                <a:spcPts val="4521"/>
              </a:lnSpc>
              <a:buFont typeface="Arial"/>
              <a:buChar char="•"/>
            </a:pPr>
            <a:r>
              <a:rPr lang="en-US" sz="3229" spc="161">
                <a:solidFill>
                  <a:srgbClr val="1C5739"/>
                </a:solidFill>
                <a:latin typeface="Alice"/>
                <a:ea typeface="Alice"/>
                <a:cs typeface="Alice"/>
                <a:sym typeface="Alice"/>
              </a:rPr>
              <a:t>Fathia Abdourahman Mohamed</a:t>
            </a:r>
          </a:p>
          <a:p>
            <a:pPr marL="697229" lvl="1" indent="-348615" algn="l">
              <a:lnSpc>
                <a:spcPts val="4521"/>
              </a:lnSpc>
              <a:buFont typeface="Arial"/>
              <a:buChar char="•"/>
            </a:pPr>
            <a:r>
              <a:rPr lang="en-US" sz="3229" spc="161">
                <a:solidFill>
                  <a:srgbClr val="1C5739"/>
                </a:solidFill>
                <a:latin typeface="Alice"/>
                <a:ea typeface="Alice"/>
                <a:cs typeface="Alice"/>
                <a:sym typeface="Alice"/>
              </a:rPr>
              <a:t>Habib Ali Mohamed</a:t>
            </a:r>
          </a:p>
          <a:p>
            <a:pPr marL="697229" lvl="1" indent="-348615" algn="l">
              <a:lnSpc>
                <a:spcPts val="4521"/>
              </a:lnSpc>
              <a:buFont typeface="Arial"/>
              <a:buChar char="•"/>
            </a:pPr>
            <a:r>
              <a:rPr lang="en-US" sz="3229" spc="161">
                <a:solidFill>
                  <a:srgbClr val="1C5739"/>
                </a:solidFill>
                <a:latin typeface="Alice"/>
                <a:ea typeface="Alice"/>
                <a:cs typeface="Alice"/>
                <a:sym typeface="Alice"/>
              </a:rPr>
              <a:t>Fardoussa Omar Samireh</a:t>
            </a:r>
          </a:p>
          <a:p>
            <a:pPr marL="697229" lvl="1" indent="-348615" algn="l">
              <a:lnSpc>
                <a:spcPts val="4521"/>
              </a:lnSpc>
              <a:buFont typeface="Arial"/>
              <a:buChar char="•"/>
            </a:pPr>
            <a:r>
              <a:rPr lang="en-US" sz="3229" spc="161">
                <a:solidFill>
                  <a:srgbClr val="1C5739"/>
                </a:solidFill>
                <a:latin typeface="Alice"/>
                <a:ea typeface="Alice"/>
                <a:cs typeface="Alice"/>
                <a:sym typeface="Alice"/>
              </a:rPr>
              <a:t>Hamda Awaleh Daher</a:t>
            </a:r>
          </a:p>
          <a:p>
            <a:pPr marL="697229" lvl="1" indent="-348615" algn="l">
              <a:lnSpc>
                <a:spcPts val="4521"/>
              </a:lnSpc>
              <a:buFont typeface="Arial"/>
              <a:buChar char="•"/>
            </a:pPr>
            <a:r>
              <a:rPr lang="en-US" sz="3229" spc="161">
                <a:solidFill>
                  <a:srgbClr val="1C5739"/>
                </a:solidFill>
                <a:latin typeface="Alice"/>
                <a:ea typeface="Alice"/>
                <a:cs typeface="Alice"/>
                <a:sym typeface="Alice"/>
              </a:rPr>
              <a:t>Bilyamin Abdallah Ismaël</a:t>
            </a:r>
          </a:p>
          <a:p>
            <a:pPr algn="l">
              <a:lnSpc>
                <a:spcPts val="4369"/>
              </a:lnSpc>
            </a:pPr>
            <a:endParaRPr lang="en-US" sz="3229" spc="161">
              <a:solidFill>
                <a:srgbClr val="1C5739"/>
              </a:solidFill>
              <a:latin typeface="Alice"/>
              <a:ea typeface="Alice"/>
              <a:cs typeface="Alice"/>
              <a:sym typeface="Alice"/>
            </a:endParaRPr>
          </a:p>
        </p:txBody>
      </p:sp>
      <p:sp>
        <p:nvSpPr>
          <p:cNvPr id="16" name="TextBox 16"/>
          <p:cNvSpPr txBox="1"/>
          <p:nvPr/>
        </p:nvSpPr>
        <p:spPr>
          <a:xfrm>
            <a:off x="1752928" y="397728"/>
            <a:ext cx="7862715" cy="3480876"/>
          </a:xfrm>
          <a:prstGeom prst="rect">
            <a:avLst/>
          </a:prstGeom>
        </p:spPr>
        <p:txBody>
          <a:bodyPr lIns="0" tIns="0" rIns="0" bIns="0" rtlCol="0" anchor="t">
            <a:spAutoFit/>
          </a:bodyPr>
          <a:lstStyle/>
          <a:p>
            <a:pPr marL="0" lvl="0" indent="0" algn="l">
              <a:lnSpc>
                <a:spcPts val="9225"/>
              </a:lnSpc>
              <a:spcBef>
                <a:spcPct val="0"/>
              </a:spcBef>
            </a:pPr>
            <a:r>
              <a:rPr lang="en-US" sz="6685" spc="33">
                <a:solidFill>
                  <a:srgbClr val="1C5739"/>
                </a:solidFill>
                <a:latin typeface="Alice Bold"/>
                <a:ea typeface="Alice Bold"/>
                <a:cs typeface="Alice Bold"/>
                <a:sym typeface="Alice Bold"/>
              </a:rPr>
              <a:t>Installation centralisée d’un antivirus </a:t>
            </a:r>
          </a:p>
        </p:txBody>
      </p:sp>
      <p:sp>
        <p:nvSpPr>
          <p:cNvPr id="17" name="TextBox 17"/>
          <p:cNvSpPr txBox="1"/>
          <p:nvPr/>
        </p:nvSpPr>
        <p:spPr>
          <a:xfrm>
            <a:off x="9796361" y="6718152"/>
            <a:ext cx="4979281" cy="1173480"/>
          </a:xfrm>
          <a:prstGeom prst="rect">
            <a:avLst/>
          </a:prstGeom>
        </p:spPr>
        <p:txBody>
          <a:bodyPr lIns="0" tIns="0" rIns="0" bIns="0" rtlCol="0" anchor="t">
            <a:spAutoFit/>
          </a:bodyPr>
          <a:lstStyle/>
          <a:p>
            <a:pPr algn="ctr">
              <a:lnSpc>
                <a:spcPts val="4679"/>
              </a:lnSpc>
              <a:spcBef>
                <a:spcPct val="0"/>
              </a:spcBef>
            </a:pPr>
            <a:r>
              <a:rPr lang="en-US" sz="3599">
                <a:solidFill>
                  <a:srgbClr val="8BC349"/>
                </a:solidFill>
                <a:latin typeface="Alice Bold"/>
                <a:ea typeface="Alice Bold"/>
                <a:cs typeface="Alice Bold"/>
                <a:sym typeface="Alice Bold"/>
              </a:rPr>
              <a:t>Encadré par:</a:t>
            </a:r>
          </a:p>
          <a:p>
            <a:pPr algn="ctr">
              <a:lnSpc>
                <a:spcPts val="4679"/>
              </a:lnSpc>
              <a:spcBef>
                <a:spcPct val="0"/>
              </a:spcBef>
            </a:pPr>
            <a:r>
              <a:rPr lang="en-US" sz="3599">
                <a:solidFill>
                  <a:srgbClr val="397D5A"/>
                </a:solidFill>
                <a:latin typeface="Alice"/>
                <a:ea typeface="Alice"/>
                <a:cs typeface="Alice"/>
                <a:sym typeface="Alice"/>
              </a:rPr>
              <a:t>Mr. Ali Abdallah Haroun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97D5A"/>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8326088" y="193683"/>
            <a:ext cx="8933212" cy="9899633"/>
          </a:xfrm>
          <a:custGeom>
            <a:avLst/>
            <a:gdLst/>
            <a:ahLst/>
            <a:cxnLst/>
            <a:rect l="l" t="t" r="r" b="b"/>
            <a:pathLst>
              <a:path w="8933212" h="9899633">
                <a:moveTo>
                  <a:pt x="0" y="0"/>
                </a:moveTo>
                <a:lnTo>
                  <a:pt x="8933212" y="0"/>
                </a:lnTo>
                <a:lnTo>
                  <a:pt x="8933212" y="9899634"/>
                </a:lnTo>
                <a:lnTo>
                  <a:pt x="0" y="9899634"/>
                </a:lnTo>
                <a:lnTo>
                  <a:pt x="0" y="0"/>
                </a:lnTo>
                <a:close/>
              </a:path>
            </a:pathLst>
          </a:custGeom>
          <a:blipFill>
            <a:blip r:embed="rId4"/>
            <a:stretch>
              <a:fillRect l="-487" r="-487"/>
            </a:stretch>
          </a:blipFill>
        </p:spPr>
      </p:sp>
      <p:sp>
        <p:nvSpPr>
          <p:cNvPr id="5" name="TextBox 5"/>
          <p:cNvSpPr txBox="1"/>
          <p:nvPr/>
        </p:nvSpPr>
        <p:spPr>
          <a:xfrm>
            <a:off x="730709" y="427391"/>
            <a:ext cx="6804628" cy="2981325"/>
          </a:xfrm>
          <a:prstGeom prst="rect">
            <a:avLst/>
          </a:prstGeom>
        </p:spPr>
        <p:txBody>
          <a:bodyPr lIns="0" tIns="0" rIns="0" bIns="0" rtlCol="0" anchor="t">
            <a:spAutoFit/>
          </a:bodyPr>
          <a:lstStyle/>
          <a:p>
            <a:pPr marL="0" lvl="0" indent="0" algn="l">
              <a:lnSpc>
                <a:spcPts val="7811"/>
              </a:lnSpc>
              <a:spcBef>
                <a:spcPct val="0"/>
              </a:spcBef>
            </a:pPr>
            <a:r>
              <a:rPr lang="en-US" sz="6509">
                <a:solidFill>
                  <a:srgbClr val="FFFFFE"/>
                </a:solidFill>
                <a:latin typeface="Alice Bold"/>
                <a:ea typeface="Alice Bold"/>
                <a:cs typeface="Alice Bold"/>
                <a:sym typeface="Alice Bold"/>
              </a:rPr>
              <a:t>Pourquoi comparer les antivirus ?</a:t>
            </a:r>
          </a:p>
        </p:txBody>
      </p:sp>
      <p:sp>
        <p:nvSpPr>
          <p:cNvPr id="6" name="TextBox 6"/>
          <p:cNvSpPr txBox="1"/>
          <p:nvPr/>
        </p:nvSpPr>
        <p:spPr>
          <a:xfrm>
            <a:off x="315339" y="4350854"/>
            <a:ext cx="6659978" cy="362030"/>
          </a:xfrm>
          <a:prstGeom prst="rect">
            <a:avLst/>
          </a:prstGeom>
        </p:spPr>
        <p:txBody>
          <a:bodyPr lIns="0" tIns="0" rIns="0" bIns="0" rtlCol="0" anchor="t">
            <a:spAutoFit/>
          </a:bodyPr>
          <a:lstStyle/>
          <a:p>
            <a:pPr algn="l">
              <a:lnSpc>
                <a:spcPts val="2870"/>
              </a:lnSpc>
            </a:pPr>
            <a:r>
              <a:rPr lang="en-US" sz="2079" u="none" strike="noStrike">
                <a:solidFill>
                  <a:srgbClr val="FFFFFF"/>
                </a:solidFill>
                <a:latin typeface="Alice Bold"/>
                <a:ea typeface="Alice Bold"/>
                <a:cs typeface="Alice Bold"/>
                <a:sym typeface="Alice Bold"/>
              </a:rPr>
              <a:t>Le choix d’un antivirus dépend de plusieurs critères :</a:t>
            </a:r>
          </a:p>
        </p:txBody>
      </p:sp>
      <p:sp>
        <p:nvSpPr>
          <p:cNvPr id="7" name="TextBox 7"/>
          <p:cNvSpPr txBox="1"/>
          <p:nvPr/>
        </p:nvSpPr>
        <p:spPr>
          <a:xfrm>
            <a:off x="0" y="4960398"/>
            <a:ext cx="7721406" cy="3131820"/>
          </a:xfrm>
          <a:prstGeom prst="rect">
            <a:avLst/>
          </a:prstGeom>
        </p:spPr>
        <p:txBody>
          <a:bodyPr lIns="0" tIns="0" rIns="0" bIns="0" rtlCol="0" anchor="t">
            <a:spAutoFit/>
          </a:bodyPr>
          <a:lstStyle/>
          <a:p>
            <a:pPr marL="518158" lvl="1" indent="-259079" algn="l">
              <a:lnSpc>
                <a:spcPts val="3119"/>
              </a:lnSpc>
              <a:buFont typeface="Arial"/>
              <a:buChar char="•"/>
            </a:pPr>
            <a:r>
              <a:rPr lang="en-US" sz="2399">
                <a:solidFill>
                  <a:srgbClr val="FFFFFF"/>
                </a:solidFill>
                <a:latin typeface="Alice"/>
                <a:ea typeface="Alice"/>
                <a:cs typeface="Alice"/>
                <a:sym typeface="Alice"/>
              </a:rPr>
              <a:t>Fonctionnalités : Ensemble des outils de protection proposés (pare-feu, IA, sandboxing, etc.).</a:t>
            </a:r>
          </a:p>
          <a:p>
            <a:pPr marL="518158" lvl="1" indent="-259079" algn="l">
              <a:lnSpc>
                <a:spcPts val="3119"/>
              </a:lnSpc>
              <a:buFont typeface="Arial"/>
              <a:buChar char="•"/>
            </a:pPr>
            <a:r>
              <a:rPr lang="en-US" sz="2399">
                <a:solidFill>
                  <a:srgbClr val="FFFFFF"/>
                </a:solidFill>
                <a:latin typeface="Alice"/>
                <a:ea typeface="Alice"/>
                <a:cs typeface="Alice"/>
                <a:sym typeface="Alice"/>
              </a:rPr>
              <a:t>Efficacité : Capacité à détecter et bloquer rapidement toutes les menaces.</a:t>
            </a:r>
          </a:p>
          <a:p>
            <a:pPr marL="518158" lvl="1" indent="-259079" algn="l">
              <a:lnSpc>
                <a:spcPts val="3119"/>
              </a:lnSpc>
              <a:buFont typeface="Arial"/>
              <a:buChar char="•"/>
            </a:pPr>
            <a:r>
              <a:rPr lang="en-US" sz="2399">
                <a:solidFill>
                  <a:srgbClr val="FFFFFF"/>
                </a:solidFill>
                <a:latin typeface="Alice"/>
                <a:ea typeface="Alice"/>
                <a:cs typeface="Alice"/>
                <a:sym typeface="Alice"/>
              </a:rPr>
              <a:t>Part de marché : Popularité de l’antivirus, gage de fiabilité et de support.</a:t>
            </a:r>
          </a:p>
          <a:p>
            <a:pPr marL="518158" lvl="1" indent="-259079" algn="l">
              <a:lnSpc>
                <a:spcPts val="3119"/>
              </a:lnSpc>
              <a:buFont typeface="Arial"/>
              <a:buChar char="•"/>
            </a:pPr>
            <a:r>
              <a:rPr lang="en-US" sz="2399">
                <a:solidFill>
                  <a:srgbClr val="FFFFFF"/>
                </a:solidFill>
                <a:latin typeface="Alice"/>
                <a:ea typeface="Alice"/>
                <a:cs typeface="Alice"/>
                <a:sym typeface="Alice"/>
              </a:rPr>
              <a:t>Coût : Prix annuel par serveur incluant licence, support et maintenance.</a:t>
            </a:r>
          </a:p>
        </p:txBody>
      </p:sp>
    </p:spTree>
  </p:cSld>
  <p:clrMapOvr>
    <a:masterClrMapping/>
  </p:clrMapOvr>
  <p:transition>
    <p:cover dir="d"/>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sp>
        <p:nvSpPr>
          <p:cNvPr id="2" name="Freeform 2"/>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362080" y="404558"/>
            <a:ext cx="13021414" cy="9701516"/>
          </a:xfrm>
          <a:custGeom>
            <a:avLst/>
            <a:gdLst/>
            <a:ahLst/>
            <a:cxnLst/>
            <a:rect l="l" t="t" r="r" b="b"/>
            <a:pathLst>
              <a:path w="13021414" h="9701516">
                <a:moveTo>
                  <a:pt x="0" y="0"/>
                </a:moveTo>
                <a:lnTo>
                  <a:pt x="13021415" y="0"/>
                </a:lnTo>
                <a:lnTo>
                  <a:pt x="13021415" y="9701516"/>
                </a:lnTo>
                <a:lnTo>
                  <a:pt x="0" y="9701516"/>
                </a:lnTo>
                <a:lnTo>
                  <a:pt x="0" y="0"/>
                </a:lnTo>
                <a:close/>
              </a:path>
            </a:pathLst>
          </a:custGeom>
          <a:blipFill>
            <a:blip r:embed="rId6"/>
            <a:stretch>
              <a:fillRect l="-1685" t="-2658" r="-125"/>
            </a:stretch>
          </a:blipFill>
        </p:spPr>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sp>
        <p:nvSpPr>
          <p:cNvPr id="2" name="TextBox 2"/>
          <p:cNvSpPr txBox="1"/>
          <p:nvPr/>
        </p:nvSpPr>
        <p:spPr>
          <a:xfrm>
            <a:off x="2932522" y="3220348"/>
            <a:ext cx="14073452" cy="4170044"/>
          </a:xfrm>
          <a:prstGeom prst="rect">
            <a:avLst/>
          </a:prstGeom>
        </p:spPr>
        <p:txBody>
          <a:bodyPr lIns="0" tIns="0" rIns="0" bIns="0" rtlCol="0" anchor="t">
            <a:spAutoFit/>
          </a:bodyPr>
          <a:lstStyle/>
          <a:p>
            <a:pPr algn="ctr">
              <a:lnSpc>
                <a:spcPts val="11040"/>
              </a:lnSpc>
            </a:pPr>
            <a:r>
              <a:rPr lang="en-US" sz="8000" spc="784">
                <a:solidFill>
                  <a:srgbClr val="FFFFFF"/>
                </a:solidFill>
                <a:latin typeface="Alice"/>
                <a:ea typeface="Alice"/>
                <a:cs typeface="Alice"/>
                <a:sym typeface="Alice"/>
              </a:rPr>
              <a:t>INSTALLATION DE KASPERSKY SECURITY CENTER</a:t>
            </a:r>
          </a:p>
        </p:txBody>
      </p:sp>
      <p:sp>
        <p:nvSpPr>
          <p:cNvPr id="3" name="Freeform 3"/>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2803759" y="3067361"/>
            <a:ext cx="1913034" cy="1862803"/>
            <a:chOff x="0" y="0"/>
            <a:chExt cx="1062488" cy="1034590"/>
          </a:xfrm>
        </p:grpSpPr>
        <p:sp>
          <p:nvSpPr>
            <p:cNvPr id="6" name="Freeform 6"/>
            <p:cNvSpPr/>
            <p:nvPr/>
          </p:nvSpPr>
          <p:spPr>
            <a:xfrm>
              <a:off x="0" y="0"/>
              <a:ext cx="1062488" cy="1034590"/>
            </a:xfrm>
            <a:custGeom>
              <a:avLst/>
              <a:gdLst/>
              <a:ahLst/>
              <a:cxnLst/>
              <a:rect l="l" t="t" r="r" b="b"/>
              <a:pathLst>
                <a:path w="1062488" h="1034590">
                  <a:moveTo>
                    <a:pt x="531244" y="0"/>
                  </a:moveTo>
                  <a:cubicBezTo>
                    <a:pt x="237846" y="0"/>
                    <a:pt x="0" y="231601"/>
                    <a:pt x="0" y="517295"/>
                  </a:cubicBezTo>
                  <a:cubicBezTo>
                    <a:pt x="0" y="802989"/>
                    <a:pt x="237846" y="1034590"/>
                    <a:pt x="531244" y="1034590"/>
                  </a:cubicBezTo>
                  <a:cubicBezTo>
                    <a:pt x="824642" y="1034590"/>
                    <a:pt x="1062488" y="802989"/>
                    <a:pt x="1062488" y="517295"/>
                  </a:cubicBezTo>
                  <a:cubicBezTo>
                    <a:pt x="1062488" y="231601"/>
                    <a:pt x="824642" y="0"/>
                    <a:pt x="531244" y="0"/>
                  </a:cubicBezTo>
                  <a:close/>
                </a:path>
              </a:pathLst>
            </a:custGeom>
            <a:solidFill>
              <a:srgbClr val="009245"/>
            </a:solidFill>
          </p:spPr>
        </p:sp>
        <p:sp>
          <p:nvSpPr>
            <p:cNvPr id="7" name="TextBox 7"/>
            <p:cNvSpPr txBox="1"/>
            <p:nvPr/>
          </p:nvSpPr>
          <p:spPr>
            <a:xfrm>
              <a:off x="99608" y="-26832"/>
              <a:ext cx="863271" cy="964429"/>
            </a:xfrm>
            <a:prstGeom prst="rect">
              <a:avLst/>
            </a:prstGeom>
          </p:spPr>
          <p:txBody>
            <a:bodyPr lIns="50800" tIns="50800" rIns="50800" bIns="50800" rtlCol="0" anchor="ctr"/>
            <a:lstStyle/>
            <a:p>
              <a:pPr algn="ctr">
                <a:lnSpc>
                  <a:spcPts val="8679"/>
                </a:lnSpc>
                <a:spcBef>
                  <a:spcPct val="0"/>
                </a:spcBef>
              </a:pPr>
              <a:r>
                <a:rPr lang="en-US" sz="6199">
                  <a:solidFill>
                    <a:srgbClr val="FFFEFE"/>
                  </a:solidFill>
                  <a:latin typeface="Alice"/>
                  <a:ea typeface="Alice"/>
                  <a:cs typeface="Alice"/>
                  <a:sym typeface="Alice"/>
                </a:rPr>
                <a:t>3</a:t>
              </a:r>
            </a:p>
          </p:txBody>
        </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sp>
        <p:nvSpPr>
          <p:cNvPr id="2" name="AutoShape 2"/>
          <p:cNvSpPr/>
          <p:nvPr/>
        </p:nvSpPr>
        <p:spPr>
          <a:xfrm>
            <a:off x="9427516" y="3086284"/>
            <a:ext cx="47625" cy="6150953"/>
          </a:xfrm>
          <a:prstGeom prst="line">
            <a:avLst/>
          </a:prstGeom>
          <a:ln w="47625" cap="flat">
            <a:solidFill>
              <a:srgbClr val="FFFFFF"/>
            </a:solidFill>
            <a:prstDash val="solid"/>
            <a:headEnd type="none" w="sm" len="sm"/>
            <a:tailEnd type="none" w="sm" len="sm"/>
          </a:ln>
        </p:spPr>
      </p:sp>
      <p:grpSp>
        <p:nvGrpSpPr>
          <p:cNvPr id="3" name="Group 3"/>
          <p:cNvGrpSpPr/>
          <p:nvPr/>
        </p:nvGrpSpPr>
        <p:grpSpPr>
          <a:xfrm rot="-10800000">
            <a:off x="81160" y="9258300"/>
            <a:ext cx="13457996" cy="3264379"/>
            <a:chOff x="0" y="0"/>
            <a:chExt cx="17943995" cy="4352506"/>
          </a:xfrm>
        </p:grpSpPr>
        <p:sp>
          <p:nvSpPr>
            <p:cNvPr id="4" name="Freeform 4"/>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sp>
          <p:nvSpPr>
            <p:cNvPr id="6" name="Freeform 6"/>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grpSp>
      <p:sp>
        <p:nvSpPr>
          <p:cNvPr id="8" name="Freeform 8"/>
          <p:cNvSpPr/>
          <p:nvPr/>
        </p:nvSpPr>
        <p:spPr>
          <a:xfrm rot="6150721">
            <a:off x="12252773" y="4579544"/>
            <a:ext cx="13544802" cy="1127911"/>
          </a:xfrm>
          <a:custGeom>
            <a:avLst/>
            <a:gdLst/>
            <a:ahLst/>
            <a:cxnLst/>
            <a:rect l="l" t="t" r="r" b="b"/>
            <a:pathLst>
              <a:path w="13544802" h="1127911">
                <a:moveTo>
                  <a:pt x="0" y="0"/>
                </a:moveTo>
                <a:lnTo>
                  <a:pt x="13544802" y="0"/>
                </a:lnTo>
                <a:lnTo>
                  <a:pt x="13544802" y="1127912"/>
                </a:lnTo>
                <a:lnTo>
                  <a:pt x="0" y="1127912"/>
                </a:lnTo>
                <a:lnTo>
                  <a:pt x="0" y="0"/>
                </a:lnTo>
                <a:close/>
              </a:path>
            </a:pathLst>
          </a:custGeom>
          <a:blipFill>
            <a:blip r:embed="rId4"/>
            <a:stretch>
              <a:fillRect t="-137172"/>
            </a:stretch>
          </a:blipFill>
        </p:spPr>
      </p:sp>
      <p:grpSp>
        <p:nvGrpSpPr>
          <p:cNvPr id="9" name="Group 9"/>
          <p:cNvGrpSpPr/>
          <p:nvPr/>
        </p:nvGrpSpPr>
        <p:grpSpPr>
          <a:xfrm rot="-10800000">
            <a:off x="15966396" y="9258300"/>
            <a:ext cx="13457996" cy="3264379"/>
            <a:chOff x="0" y="0"/>
            <a:chExt cx="17943995" cy="4352506"/>
          </a:xfrm>
        </p:grpSpPr>
        <p:sp>
          <p:nvSpPr>
            <p:cNvPr id="10" name="Freeform 10"/>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sp>
          <p:nvSpPr>
            <p:cNvPr id="12" name="Freeform 12"/>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xmlns="" r:embed="rId3"/>
                  </a:ext>
                </a:extLst>
              </a:blip>
              <a:stretch>
                <a:fillRect b="-26202"/>
              </a:stretch>
            </a:blipFill>
          </p:spPr>
        </p:sp>
      </p:grpSp>
      <p:sp>
        <p:nvSpPr>
          <p:cNvPr id="14" name="Freeform 14"/>
          <p:cNvSpPr/>
          <p:nvPr/>
        </p:nvSpPr>
        <p:spPr>
          <a:xfrm>
            <a:off x="-1531871" y="-127196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13850373"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Freeform 16"/>
          <p:cNvSpPr/>
          <p:nvPr/>
        </p:nvSpPr>
        <p:spPr>
          <a:xfrm>
            <a:off x="788389" y="3683700"/>
            <a:ext cx="7603136" cy="5574600"/>
          </a:xfrm>
          <a:custGeom>
            <a:avLst/>
            <a:gdLst/>
            <a:ahLst/>
            <a:cxnLst/>
            <a:rect l="l" t="t" r="r" b="b"/>
            <a:pathLst>
              <a:path w="7603136" h="5574600">
                <a:moveTo>
                  <a:pt x="0" y="0"/>
                </a:moveTo>
                <a:lnTo>
                  <a:pt x="7603136" y="0"/>
                </a:lnTo>
                <a:lnTo>
                  <a:pt x="7603136" y="5574600"/>
                </a:lnTo>
                <a:lnTo>
                  <a:pt x="0" y="5574600"/>
                </a:lnTo>
                <a:lnTo>
                  <a:pt x="0" y="0"/>
                </a:lnTo>
                <a:close/>
              </a:path>
            </a:pathLst>
          </a:custGeom>
          <a:blipFill>
            <a:blip r:embed="rId7"/>
            <a:stretch>
              <a:fillRect/>
            </a:stretch>
          </a:blipFill>
        </p:spPr>
      </p:sp>
      <p:sp>
        <p:nvSpPr>
          <p:cNvPr id="17" name="Freeform 17"/>
          <p:cNvSpPr/>
          <p:nvPr/>
        </p:nvSpPr>
        <p:spPr>
          <a:xfrm>
            <a:off x="10508602" y="3564706"/>
            <a:ext cx="6683542" cy="5547340"/>
          </a:xfrm>
          <a:custGeom>
            <a:avLst/>
            <a:gdLst/>
            <a:ahLst/>
            <a:cxnLst/>
            <a:rect l="l" t="t" r="r" b="b"/>
            <a:pathLst>
              <a:path w="6683542" h="5547340">
                <a:moveTo>
                  <a:pt x="0" y="0"/>
                </a:moveTo>
                <a:lnTo>
                  <a:pt x="6683542" y="0"/>
                </a:lnTo>
                <a:lnTo>
                  <a:pt x="6683542" y="5547340"/>
                </a:lnTo>
                <a:lnTo>
                  <a:pt x="0" y="5547340"/>
                </a:lnTo>
                <a:lnTo>
                  <a:pt x="0" y="0"/>
                </a:lnTo>
                <a:close/>
              </a:path>
            </a:pathLst>
          </a:custGeom>
          <a:blipFill>
            <a:blip r:embed="rId8"/>
            <a:stretch>
              <a:fillRect/>
            </a:stretch>
          </a:blipFill>
        </p:spPr>
      </p:sp>
      <p:sp>
        <p:nvSpPr>
          <p:cNvPr id="18" name="TextBox 18"/>
          <p:cNvSpPr txBox="1"/>
          <p:nvPr/>
        </p:nvSpPr>
        <p:spPr>
          <a:xfrm>
            <a:off x="3832188" y="632055"/>
            <a:ext cx="9118674" cy="2762250"/>
          </a:xfrm>
          <a:prstGeom prst="rect">
            <a:avLst/>
          </a:prstGeom>
        </p:spPr>
        <p:txBody>
          <a:bodyPr lIns="0" tIns="0" rIns="0" bIns="0" rtlCol="0" anchor="t">
            <a:spAutoFit/>
          </a:bodyPr>
          <a:lstStyle/>
          <a:p>
            <a:pPr algn="ctr">
              <a:lnSpc>
                <a:spcPts val="6000"/>
              </a:lnSpc>
            </a:pPr>
            <a:r>
              <a:rPr lang="en-US" sz="5000">
                <a:solidFill>
                  <a:srgbClr val="FFFFFF"/>
                </a:solidFill>
                <a:latin typeface="Alice Bold"/>
                <a:ea typeface="Alice Bold"/>
                <a:cs typeface="Alice Bold"/>
                <a:sym typeface="Alice Bold"/>
              </a:rPr>
              <a:t>INTRODUCTION AUX SCÉNARIOS DE PROTECTION</a:t>
            </a:r>
          </a:p>
          <a:p>
            <a:pPr marL="0" lvl="0" indent="0" algn="ctr">
              <a:lnSpc>
                <a:spcPts val="9625"/>
              </a:lnSpc>
              <a:spcBef>
                <a:spcPct val="0"/>
              </a:spcBef>
            </a:pPr>
            <a:endParaRPr lang="en-US" sz="5000">
              <a:solidFill>
                <a:srgbClr val="FFFFFF"/>
              </a:solidFill>
              <a:latin typeface="Alice Bold"/>
              <a:ea typeface="Alice Bold"/>
              <a:cs typeface="Alice Bold"/>
              <a:sym typeface="Alice Bold"/>
            </a:endParaRPr>
          </a:p>
        </p:txBody>
      </p:sp>
      <p:sp>
        <p:nvSpPr>
          <p:cNvPr id="19" name="TextBox 19"/>
          <p:cNvSpPr txBox="1"/>
          <p:nvPr/>
        </p:nvSpPr>
        <p:spPr>
          <a:xfrm>
            <a:off x="1905638" y="2804740"/>
            <a:ext cx="5368639" cy="1141030"/>
          </a:xfrm>
          <a:prstGeom prst="rect">
            <a:avLst/>
          </a:prstGeom>
        </p:spPr>
        <p:txBody>
          <a:bodyPr lIns="0" tIns="0" rIns="0" bIns="0" rtlCol="0" anchor="t">
            <a:spAutoFit/>
          </a:bodyPr>
          <a:lstStyle/>
          <a:p>
            <a:pPr algn="ctr">
              <a:lnSpc>
                <a:spcPts val="3057"/>
              </a:lnSpc>
            </a:pPr>
            <a:r>
              <a:rPr lang="en-US" sz="2215">
                <a:solidFill>
                  <a:srgbClr val="FFFFFF"/>
                </a:solidFill>
                <a:latin typeface="Alice Bold"/>
                <a:ea typeface="Alice Bold"/>
                <a:cs typeface="Alice Bold"/>
                <a:sym typeface="Alice Bold"/>
              </a:rPr>
              <a:t>PROTECTION DES POSTES DE TRAVAIL (PC)</a:t>
            </a:r>
          </a:p>
          <a:p>
            <a:pPr marL="0" lvl="0" indent="0" algn="ctr">
              <a:lnSpc>
                <a:spcPts val="3057"/>
              </a:lnSpc>
              <a:spcBef>
                <a:spcPct val="0"/>
              </a:spcBef>
            </a:pPr>
            <a:endParaRPr lang="en-US" sz="2215">
              <a:solidFill>
                <a:srgbClr val="FFFFFF"/>
              </a:solidFill>
              <a:latin typeface="Alice Bold"/>
              <a:ea typeface="Alice Bold"/>
              <a:cs typeface="Alice Bold"/>
              <a:sym typeface="Alice Bold"/>
            </a:endParaRPr>
          </a:p>
        </p:txBody>
      </p:sp>
      <p:sp>
        <p:nvSpPr>
          <p:cNvPr id="20" name="TextBox 20"/>
          <p:cNvSpPr txBox="1"/>
          <p:nvPr/>
        </p:nvSpPr>
        <p:spPr>
          <a:xfrm>
            <a:off x="11298481" y="2688983"/>
            <a:ext cx="5103784" cy="756503"/>
          </a:xfrm>
          <a:prstGeom prst="rect">
            <a:avLst/>
          </a:prstGeom>
        </p:spPr>
        <p:txBody>
          <a:bodyPr lIns="0" tIns="0" rIns="0" bIns="0" rtlCol="0" anchor="t">
            <a:spAutoFit/>
          </a:bodyPr>
          <a:lstStyle/>
          <a:p>
            <a:pPr algn="ctr">
              <a:lnSpc>
                <a:spcPts val="3057"/>
              </a:lnSpc>
            </a:pPr>
            <a:r>
              <a:rPr lang="en-US" sz="2215">
                <a:solidFill>
                  <a:srgbClr val="FFFFFF"/>
                </a:solidFill>
                <a:latin typeface="Alice Bold"/>
                <a:ea typeface="Alice Bold"/>
                <a:cs typeface="Alice Bold"/>
                <a:sym typeface="Alice Bold"/>
              </a:rPr>
              <a:t>PROTECTION DES SMARTPHONES</a:t>
            </a:r>
          </a:p>
          <a:p>
            <a:pPr marL="0" lvl="0" indent="0" algn="ctr">
              <a:lnSpc>
                <a:spcPts val="3057"/>
              </a:lnSpc>
              <a:spcBef>
                <a:spcPct val="0"/>
              </a:spcBef>
            </a:pPr>
            <a:endParaRPr lang="en-US" sz="2215">
              <a:solidFill>
                <a:srgbClr val="FFFFFF"/>
              </a:solidFill>
              <a:latin typeface="Alice Bold"/>
              <a:ea typeface="Alice Bold"/>
              <a:cs typeface="Alice Bold"/>
              <a:sym typeface="Alice Bold"/>
            </a:endParaRPr>
          </a:p>
        </p:txBody>
      </p:sp>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413713" y="2113536"/>
            <a:ext cx="13303032" cy="4468000"/>
          </a:xfrm>
          <a:custGeom>
            <a:avLst/>
            <a:gdLst/>
            <a:ahLst/>
            <a:cxnLst/>
            <a:rect l="l" t="t" r="r" b="b"/>
            <a:pathLst>
              <a:path w="13303032" h="4468000">
                <a:moveTo>
                  <a:pt x="0" y="0"/>
                </a:moveTo>
                <a:lnTo>
                  <a:pt x="13303032" y="0"/>
                </a:lnTo>
                <a:lnTo>
                  <a:pt x="13303032" y="4468000"/>
                </a:lnTo>
                <a:lnTo>
                  <a:pt x="0" y="4468000"/>
                </a:lnTo>
                <a:lnTo>
                  <a:pt x="0" y="0"/>
                </a:lnTo>
                <a:close/>
              </a:path>
            </a:pathLst>
          </a:custGeom>
          <a:blipFill>
            <a:blip r:embed="rId6"/>
            <a:stretch>
              <a:fillRect l="-193" t="-1221" r="-4815"/>
            </a:stretch>
          </a:blipFill>
        </p:spPr>
      </p:sp>
      <p:sp>
        <p:nvSpPr>
          <p:cNvPr id="5" name="TextBox 5"/>
          <p:cNvSpPr txBox="1"/>
          <p:nvPr/>
        </p:nvSpPr>
        <p:spPr>
          <a:xfrm>
            <a:off x="1028700" y="913731"/>
            <a:ext cx="10300048" cy="1368743"/>
          </a:xfrm>
          <a:prstGeom prst="rect">
            <a:avLst/>
          </a:prstGeom>
        </p:spPr>
        <p:txBody>
          <a:bodyPr lIns="0" tIns="0" rIns="0" bIns="0" rtlCol="0" anchor="t">
            <a:spAutoFit/>
          </a:bodyPr>
          <a:lstStyle/>
          <a:p>
            <a:pPr algn="l">
              <a:lnSpc>
                <a:spcPts val="4950"/>
              </a:lnSpc>
            </a:pPr>
            <a:r>
              <a:rPr lang="en-US" sz="5000" spc="175">
                <a:solidFill>
                  <a:srgbClr val="040506"/>
                </a:solidFill>
                <a:latin typeface="Alice"/>
                <a:ea typeface="Alice"/>
                <a:cs typeface="Alice"/>
                <a:sym typeface="Alice"/>
              </a:rPr>
              <a:t>Préparation avant l'installation</a:t>
            </a:r>
          </a:p>
          <a:p>
            <a:pPr algn="l">
              <a:lnSpc>
                <a:spcPts val="5444"/>
              </a:lnSpc>
            </a:pPr>
            <a:endParaRPr lang="en-US" sz="5000" spc="175">
              <a:solidFill>
                <a:srgbClr val="040506"/>
              </a:solidFill>
              <a:latin typeface="Alice"/>
              <a:ea typeface="Alice"/>
              <a:cs typeface="Alice"/>
              <a:sym typeface="Alice"/>
            </a:endParaRPr>
          </a:p>
        </p:txBody>
      </p:sp>
      <p:sp>
        <p:nvSpPr>
          <p:cNvPr id="6" name="TextBox 6"/>
          <p:cNvSpPr txBox="1"/>
          <p:nvPr/>
        </p:nvSpPr>
        <p:spPr>
          <a:xfrm>
            <a:off x="585990" y="7144055"/>
            <a:ext cx="9086535" cy="2535683"/>
          </a:xfrm>
          <a:prstGeom prst="rect">
            <a:avLst/>
          </a:prstGeom>
        </p:spPr>
        <p:txBody>
          <a:bodyPr lIns="0" tIns="0" rIns="0" bIns="0" rtlCol="0" anchor="t">
            <a:spAutoFit/>
          </a:bodyPr>
          <a:lstStyle/>
          <a:p>
            <a:pPr marL="462974" lvl="1" indent="-231487" algn="l">
              <a:lnSpc>
                <a:spcPts val="2959"/>
              </a:lnSpc>
              <a:buFont typeface="Arial"/>
              <a:buChar char="•"/>
            </a:pPr>
            <a:r>
              <a:rPr lang="en-US" sz="2144" spc="210">
                <a:solidFill>
                  <a:srgbClr val="66BB6A"/>
                </a:solidFill>
                <a:latin typeface="Alice Bold"/>
                <a:ea typeface="Alice Bold"/>
                <a:cs typeface="Alice Bold"/>
                <a:sym typeface="Alice Bold"/>
              </a:rPr>
              <a:t>Vérifier les prérequis système (processeur, RAM, espace disque)</a:t>
            </a:r>
          </a:p>
          <a:p>
            <a:pPr marL="462974" lvl="1" indent="-231487" algn="l">
              <a:lnSpc>
                <a:spcPts val="2959"/>
              </a:lnSpc>
              <a:buFont typeface="Arial"/>
              <a:buChar char="•"/>
            </a:pPr>
            <a:r>
              <a:rPr lang="en-US" sz="2144" spc="210">
                <a:solidFill>
                  <a:srgbClr val="66BB6A"/>
                </a:solidFill>
                <a:latin typeface="Alice Bold"/>
                <a:ea typeface="Alice Bold"/>
                <a:cs typeface="Alice Bold"/>
                <a:sym typeface="Alice Bold"/>
              </a:rPr>
              <a:t>Vérifier que tous les appareils sont connectés au réseau d'entreprise </a:t>
            </a:r>
          </a:p>
          <a:p>
            <a:pPr marL="462974" lvl="1" indent="-231487" algn="l">
              <a:lnSpc>
                <a:spcPts val="2959"/>
              </a:lnSpc>
              <a:buFont typeface="Arial"/>
              <a:buChar char="•"/>
            </a:pPr>
            <a:r>
              <a:rPr lang="en-US" sz="2144" spc="210">
                <a:solidFill>
                  <a:srgbClr val="66BB6A"/>
                </a:solidFill>
                <a:latin typeface="Alice Bold"/>
                <a:ea typeface="Alice Bold"/>
                <a:cs typeface="Alice Bold"/>
                <a:sym typeface="Alice Bold"/>
              </a:rPr>
              <a:t>S'assurer d'avoir les droits administrateur sur le serveur principal </a:t>
            </a:r>
          </a:p>
          <a:p>
            <a:pPr algn="l">
              <a:lnSpc>
                <a:spcPts val="2545"/>
              </a:lnSpc>
            </a:pPr>
            <a:endParaRPr lang="en-US" sz="2144" spc="210">
              <a:solidFill>
                <a:srgbClr val="66BB6A"/>
              </a:solidFill>
              <a:latin typeface="Alice Bold"/>
              <a:ea typeface="Alice Bold"/>
              <a:cs typeface="Alice Bold"/>
              <a:sym typeface="Alice Bold"/>
            </a:endParaRPr>
          </a:p>
        </p:txBody>
      </p:sp>
    </p:spTree>
  </p:cSld>
  <p:clrMapOvr>
    <a:masterClrMapping/>
  </p:clrMapOvr>
  <p:transition spd="slow">
    <p:cover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028700" y="2644433"/>
            <a:ext cx="9022960" cy="5659299"/>
          </a:xfrm>
          <a:custGeom>
            <a:avLst/>
            <a:gdLst/>
            <a:ahLst/>
            <a:cxnLst/>
            <a:rect l="l" t="t" r="r" b="b"/>
            <a:pathLst>
              <a:path w="9022960" h="5659299">
                <a:moveTo>
                  <a:pt x="0" y="0"/>
                </a:moveTo>
                <a:lnTo>
                  <a:pt x="9022960" y="0"/>
                </a:lnTo>
                <a:lnTo>
                  <a:pt x="9022960" y="5659299"/>
                </a:lnTo>
                <a:lnTo>
                  <a:pt x="0" y="5659299"/>
                </a:lnTo>
                <a:lnTo>
                  <a:pt x="0" y="0"/>
                </a:lnTo>
                <a:close/>
              </a:path>
            </a:pathLst>
          </a:custGeom>
          <a:blipFill>
            <a:blip r:embed="rId6"/>
            <a:stretch>
              <a:fillRect/>
            </a:stretch>
          </a:blipFill>
        </p:spPr>
      </p:sp>
      <p:sp>
        <p:nvSpPr>
          <p:cNvPr id="5" name="TextBox 5"/>
          <p:cNvSpPr txBox="1"/>
          <p:nvPr/>
        </p:nvSpPr>
        <p:spPr>
          <a:xfrm>
            <a:off x="1028700" y="913731"/>
            <a:ext cx="10300048" cy="1368743"/>
          </a:xfrm>
          <a:prstGeom prst="rect">
            <a:avLst/>
          </a:prstGeom>
        </p:spPr>
        <p:txBody>
          <a:bodyPr lIns="0" tIns="0" rIns="0" bIns="0" rtlCol="0" anchor="t">
            <a:spAutoFit/>
          </a:bodyPr>
          <a:lstStyle/>
          <a:p>
            <a:pPr algn="l">
              <a:lnSpc>
                <a:spcPts val="4950"/>
              </a:lnSpc>
            </a:pPr>
            <a:r>
              <a:rPr lang="en-US" sz="5000" spc="175">
                <a:solidFill>
                  <a:srgbClr val="040506"/>
                </a:solidFill>
                <a:latin typeface="Alice"/>
                <a:ea typeface="Alice"/>
                <a:cs typeface="Alice"/>
                <a:sym typeface="Alice"/>
              </a:rPr>
              <a:t>Installation du centre de contrôle</a:t>
            </a:r>
          </a:p>
          <a:p>
            <a:pPr algn="l">
              <a:lnSpc>
                <a:spcPts val="5444"/>
              </a:lnSpc>
            </a:pPr>
            <a:endParaRPr lang="en-US" sz="5000" spc="175">
              <a:solidFill>
                <a:srgbClr val="040506"/>
              </a:solidFill>
              <a:latin typeface="Alice"/>
              <a:ea typeface="Alice"/>
              <a:cs typeface="Alice"/>
              <a:sym typeface="Alice"/>
            </a:endParaRPr>
          </a:p>
        </p:txBody>
      </p:sp>
      <p:sp>
        <p:nvSpPr>
          <p:cNvPr id="6" name="TextBox 6"/>
          <p:cNvSpPr txBox="1"/>
          <p:nvPr/>
        </p:nvSpPr>
        <p:spPr>
          <a:xfrm>
            <a:off x="10143545" y="3949065"/>
            <a:ext cx="7795932" cy="2350770"/>
          </a:xfrm>
          <a:prstGeom prst="rect">
            <a:avLst/>
          </a:prstGeom>
        </p:spPr>
        <p:txBody>
          <a:bodyPr lIns="0" tIns="0" rIns="0" bIns="0" rtlCol="0" anchor="t">
            <a:spAutoFit/>
          </a:bodyPr>
          <a:lstStyle/>
          <a:p>
            <a:pPr marL="518158" lvl="1" indent="-259079" algn="l">
              <a:lnSpc>
                <a:spcPts val="3119"/>
              </a:lnSpc>
              <a:buFont typeface="Arial"/>
              <a:buChar char="•"/>
            </a:pPr>
            <a:r>
              <a:rPr lang="en-US" sz="2399">
                <a:solidFill>
                  <a:srgbClr val="66BB6A"/>
                </a:solidFill>
                <a:latin typeface="Alice Bold"/>
                <a:ea typeface="Alice Bold"/>
                <a:cs typeface="Alice Bold"/>
                <a:sym typeface="Alice Bold"/>
              </a:rPr>
              <a:t>Télécharger le logiciel depuis le site officiel de Kaspersky </a:t>
            </a:r>
          </a:p>
          <a:p>
            <a:pPr marL="518158" lvl="1" indent="-259079" algn="l">
              <a:lnSpc>
                <a:spcPts val="3119"/>
              </a:lnSpc>
              <a:buFont typeface="Arial"/>
              <a:buChar char="•"/>
            </a:pPr>
            <a:r>
              <a:rPr lang="en-US" sz="2399">
                <a:solidFill>
                  <a:srgbClr val="66BB6A"/>
                </a:solidFill>
                <a:latin typeface="Alice Bold"/>
                <a:ea typeface="Alice Bold"/>
                <a:cs typeface="Alice Bold"/>
                <a:sym typeface="Alice Bold"/>
              </a:rPr>
              <a:t>Lancer l'assistant d'installation et accepter les termes du contrat </a:t>
            </a:r>
          </a:p>
          <a:p>
            <a:pPr marL="518158" lvl="1" indent="-259079" algn="l">
              <a:lnSpc>
                <a:spcPts val="3119"/>
              </a:lnSpc>
              <a:buFont typeface="Arial"/>
              <a:buChar char="•"/>
            </a:pPr>
            <a:r>
              <a:rPr lang="en-US" sz="2399">
                <a:solidFill>
                  <a:srgbClr val="66BB6A"/>
                </a:solidFill>
                <a:latin typeface="Alice Bold"/>
                <a:ea typeface="Alice Bold"/>
                <a:cs typeface="Alice Bold"/>
                <a:sym typeface="Alice Bold"/>
              </a:rPr>
              <a:t>Choisir le type d'installation (standard ou personnalisée</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350810" y="2661758"/>
            <a:ext cx="9623112" cy="6096254"/>
          </a:xfrm>
          <a:custGeom>
            <a:avLst/>
            <a:gdLst/>
            <a:ahLst/>
            <a:cxnLst/>
            <a:rect l="l" t="t" r="r" b="b"/>
            <a:pathLst>
              <a:path w="9623112" h="6096254">
                <a:moveTo>
                  <a:pt x="0" y="0"/>
                </a:moveTo>
                <a:lnTo>
                  <a:pt x="9623112" y="0"/>
                </a:lnTo>
                <a:lnTo>
                  <a:pt x="9623112" y="6096254"/>
                </a:lnTo>
                <a:lnTo>
                  <a:pt x="0" y="6096254"/>
                </a:lnTo>
                <a:lnTo>
                  <a:pt x="0" y="0"/>
                </a:lnTo>
                <a:close/>
              </a:path>
            </a:pathLst>
          </a:custGeom>
          <a:blipFill>
            <a:blip r:embed="rId6"/>
            <a:stretch>
              <a:fillRect/>
            </a:stretch>
          </a:blipFill>
        </p:spPr>
      </p:sp>
      <p:sp>
        <p:nvSpPr>
          <p:cNvPr id="5" name="TextBox 5"/>
          <p:cNvSpPr txBox="1"/>
          <p:nvPr/>
        </p:nvSpPr>
        <p:spPr>
          <a:xfrm>
            <a:off x="1028700" y="913731"/>
            <a:ext cx="10300048" cy="1368743"/>
          </a:xfrm>
          <a:prstGeom prst="rect">
            <a:avLst/>
          </a:prstGeom>
        </p:spPr>
        <p:txBody>
          <a:bodyPr lIns="0" tIns="0" rIns="0" bIns="0" rtlCol="0" anchor="t">
            <a:spAutoFit/>
          </a:bodyPr>
          <a:lstStyle/>
          <a:p>
            <a:pPr algn="l">
              <a:lnSpc>
                <a:spcPts val="4950"/>
              </a:lnSpc>
            </a:pPr>
            <a:r>
              <a:rPr lang="en-US" sz="5000" spc="175">
                <a:solidFill>
                  <a:srgbClr val="040506"/>
                </a:solidFill>
                <a:latin typeface="Alice"/>
                <a:ea typeface="Alice"/>
                <a:cs typeface="Alice"/>
                <a:sym typeface="Alice"/>
              </a:rPr>
              <a:t>Configuration initiale</a:t>
            </a:r>
          </a:p>
          <a:p>
            <a:pPr algn="l">
              <a:lnSpc>
                <a:spcPts val="5444"/>
              </a:lnSpc>
            </a:pPr>
            <a:endParaRPr lang="en-US" sz="5000" spc="175">
              <a:solidFill>
                <a:srgbClr val="040506"/>
              </a:solidFill>
              <a:latin typeface="Alice"/>
              <a:ea typeface="Alice"/>
              <a:cs typeface="Alice"/>
              <a:sym typeface="Alice"/>
            </a:endParaRPr>
          </a:p>
        </p:txBody>
      </p:sp>
      <p:sp>
        <p:nvSpPr>
          <p:cNvPr id="6" name="TextBox 6"/>
          <p:cNvSpPr txBox="1"/>
          <p:nvPr/>
        </p:nvSpPr>
        <p:spPr>
          <a:xfrm>
            <a:off x="10143545" y="3721350"/>
            <a:ext cx="7795932" cy="3811270"/>
          </a:xfrm>
          <a:prstGeom prst="rect">
            <a:avLst/>
          </a:prstGeom>
        </p:spPr>
        <p:txBody>
          <a:bodyPr lIns="0" tIns="0" rIns="0" bIns="0" rtlCol="0" anchor="t">
            <a:spAutoFit/>
          </a:bodyPr>
          <a:lstStyle/>
          <a:p>
            <a:pPr algn="l">
              <a:lnSpc>
                <a:spcPts val="3769"/>
              </a:lnSpc>
            </a:pPr>
            <a:endParaRP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Définir les paramètres réseau (adresse IP, ports)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Configurer les paramètres de connexion à la base de données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Choisir les composants à installer selon vos besoins </a:t>
            </a:r>
          </a:p>
          <a:p>
            <a:pPr algn="l">
              <a:lnSpc>
                <a:spcPts val="3769"/>
              </a:lnSpc>
            </a:pPr>
            <a:endParaRPr lang="en-US" sz="2899">
              <a:solidFill>
                <a:srgbClr val="66BB6A"/>
              </a:solidFill>
              <a:latin typeface="Alice Bold"/>
              <a:ea typeface="Alice Bold"/>
              <a:cs typeface="Alice Bold"/>
              <a:sym typeface="Alice Bold"/>
            </a:endParaRPr>
          </a:p>
        </p:txBody>
      </p:sp>
    </p:spTree>
  </p:cSld>
  <p:clrMapOvr>
    <a:masterClrMapping/>
  </p:clrMapOvr>
  <p:transition>
    <p:circl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304846" y="3060246"/>
            <a:ext cx="11023902" cy="6198054"/>
          </a:xfrm>
          <a:custGeom>
            <a:avLst/>
            <a:gdLst/>
            <a:ahLst/>
            <a:cxnLst/>
            <a:rect l="l" t="t" r="r" b="b"/>
            <a:pathLst>
              <a:path w="11023902" h="6198054">
                <a:moveTo>
                  <a:pt x="0" y="0"/>
                </a:moveTo>
                <a:lnTo>
                  <a:pt x="11023902" y="0"/>
                </a:lnTo>
                <a:lnTo>
                  <a:pt x="11023902" y="6198054"/>
                </a:lnTo>
                <a:lnTo>
                  <a:pt x="0" y="6198054"/>
                </a:lnTo>
                <a:lnTo>
                  <a:pt x="0" y="0"/>
                </a:lnTo>
                <a:close/>
              </a:path>
            </a:pathLst>
          </a:custGeom>
          <a:blipFill>
            <a:blip r:embed="rId6"/>
            <a:stretch>
              <a:fillRect/>
            </a:stretch>
          </a:blipFill>
        </p:spPr>
      </p:sp>
      <p:sp>
        <p:nvSpPr>
          <p:cNvPr id="5" name="TextBox 5"/>
          <p:cNvSpPr txBox="1"/>
          <p:nvPr/>
        </p:nvSpPr>
        <p:spPr>
          <a:xfrm>
            <a:off x="1028700" y="885777"/>
            <a:ext cx="11669792" cy="1304925"/>
          </a:xfrm>
          <a:prstGeom prst="rect">
            <a:avLst/>
          </a:prstGeom>
        </p:spPr>
        <p:txBody>
          <a:bodyPr lIns="0" tIns="0" rIns="0" bIns="0" rtlCol="0" anchor="t">
            <a:spAutoFit/>
          </a:bodyPr>
          <a:lstStyle/>
          <a:p>
            <a:pPr algn="l">
              <a:lnSpc>
                <a:spcPts val="4950"/>
              </a:lnSpc>
            </a:pPr>
            <a:r>
              <a:rPr lang="en-US" sz="5000" spc="175">
                <a:solidFill>
                  <a:srgbClr val="040506"/>
                </a:solidFill>
                <a:latin typeface="Alice"/>
                <a:ea typeface="Alice"/>
                <a:cs typeface="Alice"/>
                <a:sym typeface="Alice"/>
              </a:rPr>
              <a:t>Configuration de la base de données avec SQL server</a:t>
            </a:r>
          </a:p>
        </p:txBody>
      </p:sp>
      <p:sp>
        <p:nvSpPr>
          <p:cNvPr id="6" name="TextBox 6"/>
          <p:cNvSpPr txBox="1"/>
          <p:nvPr/>
        </p:nvSpPr>
        <p:spPr>
          <a:xfrm>
            <a:off x="11848736" y="3921111"/>
            <a:ext cx="7115755" cy="3808095"/>
          </a:xfrm>
          <a:prstGeom prst="rect">
            <a:avLst/>
          </a:prstGeom>
        </p:spPr>
        <p:txBody>
          <a:bodyPr lIns="0" tIns="0" rIns="0" bIns="0" rtlCol="0" anchor="t">
            <a:spAutoFit/>
          </a:bodyPr>
          <a:lstStyle/>
          <a:p>
            <a:pPr algn="l">
              <a:lnSpc>
                <a:spcPts val="3119"/>
              </a:lnSpc>
            </a:pPr>
            <a:endParaRPr/>
          </a:p>
          <a:p>
            <a:pPr marL="582927" lvl="1" indent="-291463" algn="l">
              <a:lnSpc>
                <a:spcPts val="3509"/>
              </a:lnSpc>
              <a:buFont typeface="Arial"/>
              <a:buChar char="•"/>
            </a:pPr>
            <a:r>
              <a:rPr lang="en-US" sz="2699">
                <a:solidFill>
                  <a:srgbClr val="66BB6A"/>
                </a:solidFill>
                <a:latin typeface="Alice Bold"/>
                <a:ea typeface="Alice Bold"/>
                <a:cs typeface="Alice Bold"/>
                <a:sym typeface="Alice Bold"/>
              </a:rPr>
              <a:t>Se connecter avec les identifiants administrateur </a:t>
            </a:r>
          </a:p>
          <a:p>
            <a:pPr marL="582927" lvl="1" indent="-291463" algn="l">
              <a:lnSpc>
                <a:spcPts val="3509"/>
              </a:lnSpc>
              <a:buFont typeface="Arial"/>
              <a:buChar char="•"/>
            </a:pPr>
            <a:r>
              <a:rPr lang="en-US" sz="2699">
                <a:solidFill>
                  <a:srgbClr val="66BB6A"/>
                </a:solidFill>
                <a:latin typeface="Alice Bold"/>
                <a:ea typeface="Alice Bold"/>
                <a:cs typeface="Alice Bold"/>
                <a:sym typeface="Alice Bold"/>
              </a:rPr>
              <a:t>Découvrir l'interface principale et ses différentes sections </a:t>
            </a:r>
          </a:p>
          <a:p>
            <a:pPr marL="582927" lvl="1" indent="-291463" algn="l">
              <a:lnSpc>
                <a:spcPts val="3509"/>
              </a:lnSpc>
              <a:buFont typeface="Arial"/>
              <a:buChar char="•"/>
            </a:pPr>
            <a:r>
              <a:rPr lang="en-US" sz="2699">
                <a:solidFill>
                  <a:srgbClr val="66BB6A"/>
                </a:solidFill>
                <a:latin typeface="Alice Bold"/>
                <a:ea typeface="Alice Bold"/>
                <a:cs typeface="Alice Bold"/>
                <a:sym typeface="Alice Bold"/>
              </a:rPr>
              <a:t>Vérifier l'état du serveur et sa bonne communication </a:t>
            </a:r>
          </a:p>
          <a:p>
            <a:pPr algn="l">
              <a:lnSpc>
                <a:spcPts val="3119"/>
              </a:lnSpc>
            </a:pPr>
            <a:endParaRPr lang="en-US" sz="2699">
              <a:solidFill>
                <a:srgbClr val="66BB6A"/>
              </a:solidFill>
              <a:latin typeface="Alice Bold"/>
              <a:ea typeface="Alice Bold"/>
              <a:cs typeface="Alice Bold"/>
              <a:sym typeface="Alice Bold"/>
            </a:endParaRPr>
          </a:p>
          <a:p>
            <a:pPr algn="l">
              <a:lnSpc>
                <a:spcPts val="3119"/>
              </a:lnSpc>
            </a:pPr>
            <a:endParaRPr lang="en-US" sz="2699">
              <a:solidFill>
                <a:srgbClr val="66BB6A"/>
              </a:solidFill>
              <a:latin typeface="Alice Bold"/>
              <a:ea typeface="Alice Bold"/>
              <a:cs typeface="Alice Bold"/>
              <a:sym typeface="Alice Bold"/>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sp>
        <p:nvSpPr>
          <p:cNvPr id="2" name="TextBox 2"/>
          <p:cNvSpPr txBox="1"/>
          <p:nvPr/>
        </p:nvSpPr>
        <p:spPr>
          <a:xfrm>
            <a:off x="2932522" y="3220348"/>
            <a:ext cx="14073452" cy="2769869"/>
          </a:xfrm>
          <a:prstGeom prst="rect">
            <a:avLst/>
          </a:prstGeom>
        </p:spPr>
        <p:txBody>
          <a:bodyPr lIns="0" tIns="0" rIns="0" bIns="0" rtlCol="0" anchor="t">
            <a:spAutoFit/>
          </a:bodyPr>
          <a:lstStyle/>
          <a:p>
            <a:pPr algn="ctr">
              <a:lnSpc>
                <a:spcPts val="11040"/>
              </a:lnSpc>
            </a:pPr>
            <a:r>
              <a:rPr lang="en-US" sz="8000" spc="784">
                <a:solidFill>
                  <a:srgbClr val="FFFFFF"/>
                </a:solidFill>
                <a:latin typeface="Alice"/>
                <a:ea typeface="Alice"/>
                <a:cs typeface="Alice"/>
                <a:sym typeface="Alice"/>
              </a:rPr>
              <a:t>PROTECTION DES POSTES DE TRAVAIL</a:t>
            </a:r>
          </a:p>
        </p:txBody>
      </p:sp>
      <p:sp>
        <p:nvSpPr>
          <p:cNvPr id="3" name="Freeform 3"/>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2932522" y="2926518"/>
            <a:ext cx="1928921" cy="192892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245"/>
            </a:solidFill>
          </p:spPr>
        </p:sp>
        <p:sp>
          <p:nvSpPr>
            <p:cNvPr id="7" name="TextBox 7"/>
            <p:cNvSpPr txBox="1"/>
            <p:nvPr/>
          </p:nvSpPr>
          <p:spPr>
            <a:xfrm>
              <a:off x="76200" y="-85725"/>
              <a:ext cx="660400" cy="822325"/>
            </a:xfrm>
            <a:prstGeom prst="rect">
              <a:avLst/>
            </a:prstGeom>
          </p:spPr>
          <p:txBody>
            <a:bodyPr lIns="50800" tIns="50800" rIns="50800" bIns="50800" rtlCol="0" anchor="ctr"/>
            <a:lstStyle/>
            <a:p>
              <a:pPr algn="ctr">
                <a:lnSpc>
                  <a:spcPts val="11199"/>
                </a:lnSpc>
                <a:spcBef>
                  <a:spcPct val="0"/>
                </a:spcBef>
              </a:pPr>
              <a:r>
                <a:rPr lang="en-US" sz="7999">
                  <a:solidFill>
                    <a:srgbClr val="FFFEFE"/>
                  </a:solidFill>
                  <a:latin typeface="Alice"/>
                  <a:ea typeface="Alice"/>
                  <a:cs typeface="Alice"/>
                  <a:sym typeface="Alice"/>
                </a:rPr>
                <a:t>4</a:t>
              </a:r>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32216" y="2488147"/>
            <a:ext cx="10591505" cy="5949385"/>
          </a:xfrm>
          <a:custGeom>
            <a:avLst/>
            <a:gdLst/>
            <a:ahLst/>
            <a:cxnLst/>
            <a:rect l="l" t="t" r="r" b="b"/>
            <a:pathLst>
              <a:path w="10591505" h="5949385">
                <a:moveTo>
                  <a:pt x="0" y="0"/>
                </a:moveTo>
                <a:lnTo>
                  <a:pt x="10591505" y="0"/>
                </a:lnTo>
                <a:lnTo>
                  <a:pt x="10591505" y="5949385"/>
                </a:lnTo>
                <a:lnTo>
                  <a:pt x="0" y="5949385"/>
                </a:lnTo>
                <a:lnTo>
                  <a:pt x="0" y="0"/>
                </a:lnTo>
                <a:close/>
              </a:path>
            </a:pathLst>
          </a:custGeom>
          <a:blipFill>
            <a:blip r:embed="rId6"/>
            <a:stretch>
              <a:fillRect/>
            </a:stretch>
          </a:blipFill>
        </p:spPr>
      </p:sp>
      <p:sp>
        <p:nvSpPr>
          <p:cNvPr id="5" name="TextBox 5"/>
          <p:cNvSpPr txBox="1"/>
          <p:nvPr/>
        </p:nvSpPr>
        <p:spPr>
          <a:xfrm>
            <a:off x="1028700" y="725820"/>
            <a:ext cx="13632438" cy="1189955"/>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Création d'un paquet d'installation pour postes</a:t>
            </a:r>
          </a:p>
          <a:p>
            <a:pPr algn="l">
              <a:lnSpc>
                <a:spcPts val="4506"/>
              </a:lnSpc>
            </a:pPr>
            <a:endParaRPr lang="en-US" sz="4552" spc="159">
              <a:solidFill>
                <a:srgbClr val="040506"/>
              </a:solidFill>
              <a:latin typeface="Alice"/>
              <a:ea typeface="Alice"/>
              <a:cs typeface="Alice"/>
              <a:sym typeface="Alice"/>
            </a:endParaRPr>
          </a:p>
        </p:txBody>
      </p:sp>
      <p:sp>
        <p:nvSpPr>
          <p:cNvPr id="6" name="TextBox 6"/>
          <p:cNvSpPr txBox="1"/>
          <p:nvPr/>
        </p:nvSpPr>
        <p:spPr>
          <a:xfrm>
            <a:off x="10823721" y="3148111"/>
            <a:ext cx="7115755" cy="3202940"/>
          </a:xfrm>
          <a:prstGeom prst="rect">
            <a:avLst/>
          </a:prstGeom>
        </p:spPr>
        <p:txBody>
          <a:bodyPr lIns="0" tIns="0" rIns="0" bIns="0" rtlCol="0" anchor="t">
            <a:spAutoFit/>
          </a:bodyPr>
          <a:lstStyle/>
          <a:p>
            <a:pPr algn="l">
              <a:lnSpc>
                <a:spcPts val="3639"/>
              </a:lnSpc>
            </a:pPr>
            <a:r>
              <a:rPr lang="en-US" sz="2799">
                <a:solidFill>
                  <a:srgbClr val="66BB6A"/>
                </a:solidFill>
                <a:latin typeface="Alice Bold"/>
                <a:ea typeface="Alice Bold"/>
                <a:cs typeface="Alice Bold"/>
                <a:sym typeface="Alice Bold"/>
              </a:rPr>
              <a:t> Allez dans  :</a:t>
            </a:r>
          </a:p>
          <a:p>
            <a:pPr marL="604516" lvl="1" indent="-302258" algn="l">
              <a:lnSpc>
                <a:spcPts val="3639"/>
              </a:lnSpc>
              <a:buFont typeface="Arial"/>
              <a:buChar char="•"/>
            </a:pPr>
            <a:r>
              <a:rPr lang="en-US" sz="2799">
                <a:solidFill>
                  <a:srgbClr val="66BB6A"/>
                </a:solidFill>
                <a:latin typeface="Alice Bold"/>
                <a:ea typeface="Alice Bold"/>
                <a:cs typeface="Alice Bold"/>
                <a:sym typeface="Alice Bold"/>
              </a:rPr>
              <a:t>Kaspersky Security Center &gt; Installation à distance &gt; Paquets d’installation</a:t>
            </a:r>
          </a:p>
          <a:p>
            <a:pPr marL="604516" lvl="1" indent="-302258" algn="l">
              <a:lnSpc>
                <a:spcPts val="3639"/>
              </a:lnSpc>
              <a:buFont typeface="Arial"/>
              <a:buChar char="•"/>
            </a:pPr>
            <a:r>
              <a:rPr lang="en-US" sz="2799">
                <a:solidFill>
                  <a:srgbClr val="66BB6A"/>
                </a:solidFill>
                <a:latin typeface="Alice Bold"/>
                <a:ea typeface="Alice Bold"/>
                <a:cs typeface="Alice Bold"/>
                <a:sym typeface="Alice Bold"/>
              </a:rPr>
              <a:t>Sélectionner "Créer un paquet pour Kaspersky Endpoint Security" </a:t>
            </a:r>
          </a:p>
          <a:p>
            <a:pPr marL="604516" lvl="1" indent="-302258" algn="l">
              <a:lnSpc>
                <a:spcPts val="3639"/>
              </a:lnSpc>
              <a:buFont typeface="Arial"/>
              <a:buChar char="•"/>
            </a:pPr>
            <a:r>
              <a:rPr lang="en-US" sz="2799">
                <a:solidFill>
                  <a:srgbClr val="66BB6A"/>
                </a:solidFill>
                <a:latin typeface="Alice Bold"/>
                <a:ea typeface="Alice Bold"/>
                <a:cs typeface="Alice Bold"/>
                <a:sym typeface="Alice Bold"/>
              </a:rPr>
              <a:t>Choisir la version adaptée à vos systèmes d'exploitation </a:t>
            </a:r>
          </a:p>
        </p:txBody>
      </p:sp>
    </p:spTree>
  </p:cSld>
  <p:clrMapOvr>
    <a:masterClrMapping/>
  </p:clrMapOvr>
  <p:transition spd="slow">
    <p:cover dir="rd"/>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893955" y="3092723"/>
            <a:ext cx="852864" cy="5678111"/>
            <a:chOff x="0" y="0"/>
            <a:chExt cx="224623" cy="1495470"/>
          </a:xfrm>
        </p:grpSpPr>
        <p:sp>
          <p:nvSpPr>
            <p:cNvPr id="3" name="Freeform 3"/>
            <p:cNvSpPr/>
            <p:nvPr/>
          </p:nvSpPr>
          <p:spPr>
            <a:xfrm>
              <a:off x="0" y="0"/>
              <a:ext cx="224623" cy="1495470"/>
            </a:xfrm>
            <a:custGeom>
              <a:avLst/>
              <a:gdLst/>
              <a:ahLst/>
              <a:cxnLst/>
              <a:rect l="l" t="t" r="r" b="b"/>
              <a:pathLst>
                <a:path w="224623" h="1495470">
                  <a:moveTo>
                    <a:pt x="112311" y="0"/>
                  </a:moveTo>
                  <a:lnTo>
                    <a:pt x="112311" y="0"/>
                  </a:lnTo>
                  <a:cubicBezTo>
                    <a:pt x="142098" y="0"/>
                    <a:pt x="170665" y="11833"/>
                    <a:pt x="191727" y="32895"/>
                  </a:cubicBezTo>
                  <a:cubicBezTo>
                    <a:pt x="212790" y="53958"/>
                    <a:pt x="224623" y="82525"/>
                    <a:pt x="224623" y="112311"/>
                  </a:cubicBezTo>
                  <a:lnTo>
                    <a:pt x="224623" y="1383158"/>
                  </a:lnTo>
                  <a:cubicBezTo>
                    <a:pt x="224623" y="1445186"/>
                    <a:pt x="174339" y="1495470"/>
                    <a:pt x="112311" y="1495470"/>
                  </a:cubicBezTo>
                  <a:lnTo>
                    <a:pt x="112311" y="1495470"/>
                  </a:lnTo>
                  <a:cubicBezTo>
                    <a:pt x="82525" y="1495470"/>
                    <a:pt x="53958" y="1483637"/>
                    <a:pt x="32895" y="1462574"/>
                  </a:cubicBezTo>
                  <a:cubicBezTo>
                    <a:pt x="11833" y="1441512"/>
                    <a:pt x="0" y="1412945"/>
                    <a:pt x="0" y="1383158"/>
                  </a:cubicBezTo>
                  <a:lnTo>
                    <a:pt x="0" y="112311"/>
                  </a:lnTo>
                  <a:cubicBezTo>
                    <a:pt x="0" y="50283"/>
                    <a:pt x="50283" y="0"/>
                    <a:pt x="112311" y="0"/>
                  </a:cubicBezTo>
                  <a:close/>
                </a:path>
              </a:pathLst>
            </a:custGeom>
            <a:solidFill>
              <a:srgbClr val="1C5739"/>
            </a:solidFill>
            <a:ln cap="rnd">
              <a:noFill/>
              <a:prstDash val="solid"/>
              <a:round/>
            </a:ln>
          </p:spPr>
        </p:sp>
        <p:sp>
          <p:nvSpPr>
            <p:cNvPr id="4" name="TextBox 4"/>
            <p:cNvSpPr txBox="1"/>
            <p:nvPr/>
          </p:nvSpPr>
          <p:spPr>
            <a:xfrm>
              <a:off x="0" y="-133350"/>
              <a:ext cx="224623" cy="1628820"/>
            </a:xfrm>
            <a:prstGeom prst="rect">
              <a:avLst/>
            </a:prstGeom>
          </p:spPr>
          <p:txBody>
            <a:bodyPr lIns="0" tIns="0" rIns="0" bIns="0" rtlCol="0" anchor="ctr"/>
            <a:lstStyle/>
            <a:p>
              <a:pPr algn="ctr">
                <a:lnSpc>
                  <a:spcPts val="3981"/>
                </a:lnSpc>
              </a:pPr>
              <a:r>
                <a:rPr lang="en-US" sz="2199" spc="127">
                  <a:solidFill>
                    <a:srgbClr val="FDFBFB"/>
                  </a:solidFill>
                  <a:latin typeface="Alice Bold"/>
                  <a:ea typeface="Alice Bold"/>
                  <a:cs typeface="Alice Bold"/>
                  <a:sym typeface="Alice Bold"/>
                </a:rPr>
                <a:t>01</a:t>
              </a:r>
            </a:p>
            <a:p>
              <a:pPr algn="ctr">
                <a:lnSpc>
                  <a:spcPts val="3981"/>
                </a:lnSpc>
              </a:pPr>
              <a:r>
                <a:rPr lang="en-US" sz="2199" spc="127">
                  <a:solidFill>
                    <a:srgbClr val="FDFBFB"/>
                  </a:solidFill>
                  <a:latin typeface="Alice Bold"/>
                  <a:ea typeface="Alice Bold"/>
                  <a:cs typeface="Alice Bold"/>
                  <a:sym typeface="Alice Bold"/>
                </a:rPr>
                <a:t>02</a:t>
              </a:r>
            </a:p>
            <a:p>
              <a:pPr algn="ctr">
                <a:lnSpc>
                  <a:spcPts val="3981"/>
                </a:lnSpc>
              </a:pPr>
              <a:r>
                <a:rPr lang="en-US" sz="2199" spc="127">
                  <a:solidFill>
                    <a:srgbClr val="FDFBFB"/>
                  </a:solidFill>
                  <a:latin typeface="Alice Bold"/>
                  <a:ea typeface="Alice Bold"/>
                  <a:cs typeface="Alice Bold"/>
                  <a:sym typeface="Alice Bold"/>
                </a:rPr>
                <a:t>03</a:t>
              </a:r>
            </a:p>
            <a:p>
              <a:pPr algn="ctr">
                <a:lnSpc>
                  <a:spcPts val="3981"/>
                </a:lnSpc>
              </a:pPr>
              <a:r>
                <a:rPr lang="en-US" sz="2199" spc="127">
                  <a:solidFill>
                    <a:srgbClr val="FDFBFB"/>
                  </a:solidFill>
                  <a:latin typeface="Alice Bold"/>
                  <a:ea typeface="Alice Bold"/>
                  <a:cs typeface="Alice Bold"/>
                  <a:sym typeface="Alice Bold"/>
                </a:rPr>
                <a:t>04</a:t>
              </a:r>
            </a:p>
            <a:p>
              <a:pPr algn="ctr">
                <a:lnSpc>
                  <a:spcPts val="3981"/>
                </a:lnSpc>
              </a:pPr>
              <a:r>
                <a:rPr lang="en-US" sz="2199" spc="127">
                  <a:solidFill>
                    <a:srgbClr val="FDFBFB"/>
                  </a:solidFill>
                  <a:latin typeface="Alice Bold"/>
                  <a:ea typeface="Alice Bold"/>
                  <a:cs typeface="Alice Bold"/>
                  <a:sym typeface="Alice Bold"/>
                </a:rPr>
                <a:t>05</a:t>
              </a:r>
            </a:p>
            <a:p>
              <a:pPr algn="ctr">
                <a:lnSpc>
                  <a:spcPts val="3981"/>
                </a:lnSpc>
              </a:pPr>
              <a:r>
                <a:rPr lang="en-US" sz="2199" spc="127">
                  <a:solidFill>
                    <a:srgbClr val="FDFBFB"/>
                  </a:solidFill>
                  <a:latin typeface="Alice Bold"/>
                  <a:ea typeface="Alice Bold"/>
                  <a:cs typeface="Alice Bold"/>
                  <a:sym typeface="Alice Bold"/>
                </a:rPr>
                <a:t>06</a:t>
              </a:r>
            </a:p>
            <a:p>
              <a:pPr marL="0" lvl="0" indent="0" algn="ctr">
                <a:lnSpc>
                  <a:spcPts val="3981"/>
                </a:lnSpc>
              </a:pPr>
              <a:endParaRPr lang="en-US" sz="2199" spc="127">
                <a:solidFill>
                  <a:srgbClr val="FDFBFB"/>
                </a:solidFill>
                <a:latin typeface="Alice Bold"/>
                <a:ea typeface="Alice Bold"/>
                <a:cs typeface="Alice Bold"/>
                <a:sym typeface="Alice Bold"/>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28575"/>
              <a:ext cx="812800" cy="300468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28575"/>
              <a:ext cx="1424588" cy="2130153"/>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2383050" y="2011308"/>
            <a:ext cx="5029317" cy="6315199"/>
          </a:xfrm>
          <a:custGeom>
            <a:avLst/>
            <a:gdLst/>
            <a:ahLst/>
            <a:cxnLst/>
            <a:rect l="l" t="t" r="r" b="b"/>
            <a:pathLst>
              <a:path w="5029317" h="6315199">
                <a:moveTo>
                  <a:pt x="0" y="0"/>
                </a:moveTo>
                <a:lnTo>
                  <a:pt x="5029316" y="0"/>
                </a:lnTo>
                <a:lnTo>
                  <a:pt x="5029316" y="6315198"/>
                </a:lnTo>
                <a:lnTo>
                  <a:pt x="0" y="6315198"/>
                </a:lnTo>
                <a:lnTo>
                  <a:pt x="0" y="0"/>
                </a:lnTo>
                <a:close/>
              </a:path>
            </a:pathLst>
          </a:custGeom>
          <a:blipFill>
            <a:blip r:embed="rId4"/>
            <a:stretch>
              <a:fillRect l="-12783" r="-12783"/>
            </a:stretch>
          </a:blipFill>
        </p:spPr>
      </p:sp>
      <p:sp>
        <p:nvSpPr>
          <p:cNvPr id="13" name="TextBox 13"/>
          <p:cNvSpPr txBox="1"/>
          <p:nvPr/>
        </p:nvSpPr>
        <p:spPr>
          <a:xfrm>
            <a:off x="3029471" y="1272572"/>
            <a:ext cx="6114529" cy="1334597"/>
          </a:xfrm>
          <a:prstGeom prst="rect">
            <a:avLst/>
          </a:prstGeom>
        </p:spPr>
        <p:txBody>
          <a:bodyPr lIns="0" tIns="0" rIns="0" bIns="0" rtlCol="0" anchor="t">
            <a:spAutoFit/>
          </a:bodyPr>
          <a:lstStyle/>
          <a:p>
            <a:pPr algn="l">
              <a:lnSpc>
                <a:spcPts val="10858"/>
              </a:lnSpc>
            </a:pPr>
            <a:r>
              <a:rPr lang="en-US" sz="7868" spc="771">
                <a:solidFill>
                  <a:srgbClr val="66BB6A"/>
                </a:solidFill>
                <a:latin typeface="Alice"/>
                <a:ea typeface="Alice"/>
                <a:cs typeface="Alice"/>
                <a:sym typeface="Alice"/>
              </a:rPr>
              <a:t>Sommaire</a:t>
            </a:r>
          </a:p>
        </p:txBody>
      </p:sp>
      <p:sp>
        <p:nvSpPr>
          <p:cNvPr id="14" name="TextBox 14"/>
          <p:cNvSpPr txBox="1"/>
          <p:nvPr/>
        </p:nvSpPr>
        <p:spPr>
          <a:xfrm>
            <a:off x="2746819" y="4116758"/>
            <a:ext cx="8579048" cy="3496691"/>
          </a:xfrm>
          <a:prstGeom prst="rect">
            <a:avLst/>
          </a:prstGeom>
        </p:spPr>
        <p:txBody>
          <a:bodyPr lIns="0" tIns="0" rIns="0" bIns="0" rtlCol="0" anchor="t">
            <a:spAutoFit/>
          </a:bodyPr>
          <a:lstStyle/>
          <a:p>
            <a:pPr algn="l">
              <a:lnSpc>
                <a:spcPts val="3981"/>
              </a:lnSpc>
            </a:pPr>
            <a:r>
              <a:rPr lang="en-US" sz="2199" spc="127">
                <a:solidFill>
                  <a:srgbClr val="66BB6A"/>
                </a:solidFill>
                <a:latin typeface="Archivo Black"/>
                <a:ea typeface="Archivo Black"/>
                <a:cs typeface="Archivo Black"/>
                <a:sym typeface="Archivo Black"/>
              </a:rPr>
              <a:t>Introduction  </a:t>
            </a:r>
          </a:p>
          <a:p>
            <a:pPr algn="l">
              <a:lnSpc>
                <a:spcPts val="3981"/>
              </a:lnSpc>
            </a:pPr>
            <a:r>
              <a:rPr lang="en-US" sz="2199" spc="127">
                <a:solidFill>
                  <a:srgbClr val="66BB6A"/>
                </a:solidFill>
                <a:latin typeface="Archivo Black"/>
                <a:ea typeface="Archivo Black"/>
                <a:cs typeface="Archivo Black"/>
                <a:sym typeface="Archivo Black"/>
              </a:rPr>
              <a:t>Partie Théorique</a:t>
            </a:r>
          </a:p>
          <a:p>
            <a:pPr algn="l">
              <a:lnSpc>
                <a:spcPts val="3981"/>
              </a:lnSpc>
            </a:pPr>
            <a:r>
              <a:rPr lang="en-US" sz="2199" spc="127">
                <a:solidFill>
                  <a:srgbClr val="66BB6A"/>
                </a:solidFill>
                <a:latin typeface="Archivo Black"/>
                <a:ea typeface="Archivo Black"/>
                <a:cs typeface="Archivo Black"/>
                <a:sym typeface="Archivo Black"/>
              </a:rPr>
              <a:t>INSTALLATION DE KASPERSKY SECURITY CENTER</a:t>
            </a:r>
          </a:p>
          <a:p>
            <a:pPr algn="l">
              <a:lnSpc>
                <a:spcPts val="3981"/>
              </a:lnSpc>
            </a:pPr>
            <a:r>
              <a:rPr lang="en-US" sz="2199" spc="127">
                <a:solidFill>
                  <a:srgbClr val="66BB6A"/>
                </a:solidFill>
                <a:latin typeface="Archivo Black"/>
                <a:ea typeface="Archivo Black"/>
                <a:cs typeface="Archivo Black"/>
                <a:sym typeface="Archivo Black"/>
              </a:rPr>
              <a:t> PROTECTION DES POSTES DE TRAVAIL</a:t>
            </a:r>
          </a:p>
          <a:p>
            <a:pPr algn="l">
              <a:lnSpc>
                <a:spcPts val="3981"/>
              </a:lnSpc>
            </a:pPr>
            <a:r>
              <a:rPr lang="en-US" sz="2199" spc="127">
                <a:solidFill>
                  <a:srgbClr val="66BB6A"/>
                </a:solidFill>
                <a:latin typeface="Archivo Black"/>
                <a:ea typeface="Archivo Black"/>
                <a:cs typeface="Archivo Black"/>
                <a:sym typeface="Archivo Black"/>
              </a:rPr>
              <a:t> PROTECTION DES SMARTPHONES</a:t>
            </a:r>
          </a:p>
          <a:p>
            <a:pPr algn="l">
              <a:lnSpc>
                <a:spcPts val="3981"/>
              </a:lnSpc>
            </a:pPr>
            <a:r>
              <a:rPr lang="en-US" sz="2199" spc="127">
                <a:solidFill>
                  <a:srgbClr val="66BB6A"/>
                </a:solidFill>
                <a:latin typeface="Archivo Black"/>
                <a:ea typeface="Archivo Black"/>
                <a:cs typeface="Archivo Black"/>
                <a:sym typeface="Archivo Black"/>
              </a:rPr>
              <a:t> Conclusion </a:t>
            </a:r>
          </a:p>
          <a:p>
            <a:pPr algn="l">
              <a:lnSpc>
                <a:spcPts val="3981"/>
              </a:lnSpc>
            </a:pPr>
            <a:endParaRPr lang="en-US" sz="2199" spc="127">
              <a:solidFill>
                <a:srgbClr val="66BB6A"/>
              </a:solidFill>
              <a:latin typeface="Archivo Black"/>
              <a:ea typeface="Archivo Black"/>
              <a:cs typeface="Archivo Black"/>
              <a:sym typeface="Archivo Black"/>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2955" y="2288527"/>
            <a:ext cx="10573938" cy="6281883"/>
          </a:xfrm>
          <a:custGeom>
            <a:avLst/>
            <a:gdLst/>
            <a:ahLst/>
            <a:cxnLst/>
            <a:rect l="l" t="t" r="r" b="b"/>
            <a:pathLst>
              <a:path w="10573938" h="6281883">
                <a:moveTo>
                  <a:pt x="0" y="0"/>
                </a:moveTo>
                <a:lnTo>
                  <a:pt x="10573938" y="0"/>
                </a:lnTo>
                <a:lnTo>
                  <a:pt x="10573938" y="6281883"/>
                </a:lnTo>
                <a:lnTo>
                  <a:pt x="0" y="6281883"/>
                </a:lnTo>
                <a:lnTo>
                  <a:pt x="0" y="0"/>
                </a:lnTo>
                <a:close/>
              </a:path>
            </a:pathLst>
          </a:custGeom>
          <a:blipFill>
            <a:blip r:embed="rId6"/>
            <a:stretch>
              <a:fillRect r="-5767"/>
            </a:stretch>
          </a:blipFill>
        </p:spPr>
      </p:sp>
      <p:sp>
        <p:nvSpPr>
          <p:cNvPr id="5" name="TextBox 5"/>
          <p:cNvSpPr txBox="1"/>
          <p:nvPr/>
        </p:nvSpPr>
        <p:spPr>
          <a:xfrm>
            <a:off x="1028700" y="876252"/>
            <a:ext cx="10300048" cy="1189955"/>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Configuration du paquet</a:t>
            </a:r>
          </a:p>
          <a:p>
            <a:pPr algn="l">
              <a:lnSpc>
                <a:spcPts val="4506"/>
              </a:lnSpc>
            </a:pPr>
            <a:endParaRPr lang="en-US" sz="4552" spc="159">
              <a:solidFill>
                <a:srgbClr val="040506"/>
              </a:solidFill>
              <a:latin typeface="Alice"/>
              <a:ea typeface="Alice"/>
              <a:cs typeface="Alice"/>
              <a:sym typeface="Alice"/>
            </a:endParaRPr>
          </a:p>
        </p:txBody>
      </p:sp>
      <p:sp>
        <p:nvSpPr>
          <p:cNvPr id="6" name="TextBox 6"/>
          <p:cNvSpPr txBox="1"/>
          <p:nvPr/>
        </p:nvSpPr>
        <p:spPr>
          <a:xfrm>
            <a:off x="11328748" y="3597872"/>
            <a:ext cx="7477821" cy="2660650"/>
          </a:xfrm>
          <a:prstGeom prst="rect">
            <a:avLst/>
          </a:prstGeom>
        </p:spPr>
        <p:txBody>
          <a:bodyPr lIns="0" tIns="0" rIns="0" bIns="0" rtlCol="0" anchor="t">
            <a:spAutoFit/>
          </a:bodyPr>
          <a:lstStyle/>
          <a:p>
            <a:pPr marL="561337" lvl="1" indent="-280669" algn="l">
              <a:lnSpc>
                <a:spcPts val="3379"/>
              </a:lnSpc>
              <a:buFont typeface="Arial"/>
              <a:buChar char="•"/>
            </a:pPr>
            <a:r>
              <a:rPr lang="en-US" sz="2599">
                <a:solidFill>
                  <a:srgbClr val="66BB6A"/>
                </a:solidFill>
                <a:latin typeface="Alice Bold"/>
                <a:ea typeface="Alice Bold"/>
                <a:cs typeface="Alice Bold"/>
                <a:sym typeface="Alice Bold"/>
              </a:rPr>
              <a:t>Sélectionner les modules de protection à installer (antivirus, pare-feu, etc.) </a:t>
            </a:r>
          </a:p>
          <a:p>
            <a:pPr marL="561337" lvl="1" indent="-280669" algn="l">
              <a:lnSpc>
                <a:spcPts val="3379"/>
              </a:lnSpc>
              <a:buFont typeface="Arial"/>
              <a:buChar char="•"/>
            </a:pPr>
            <a:r>
              <a:rPr lang="en-US" sz="2599">
                <a:solidFill>
                  <a:srgbClr val="66BB6A"/>
                </a:solidFill>
                <a:latin typeface="Alice Bold"/>
                <a:ea typeface="Alice Bold"/>
                <a:cs typeface="Alice Bold"/>
                <a:sym typeface="Alice Bold"/>
              </a:rPr>
              <a:t>Définir les paramètres de protection par défaut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Configurer les options d'installation silencieuse </a:t>
            </a:r>
          </a:p>
        </p:txBody>
      </p:sp>
    </p:spTree>
  </p:cSld>
  <p:clrMapOvr>
    <a:masterClrMapping/>
  </p:clrMapOvr>
  <p:transition>
    <p:cover dir="l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7489" y="1972084"/>
            <a:ext cx="11301259" cy="6342832"/>
          </a:xfrm>
          <a:custGeom>
            <a:avLst/>
            <a:gdLst/>
            <a:ahLst/>
            <a:cxnLst/>
            <a:rect l="l" t="t" r="r" b="b"/>
            <a:pathLst>
              <a:path w="11301259" h="6342832">
                <a:moveTo>
                  <a:pt x="0" y="0"/>
                </a:moveTo>
                <a:lnTo>
                  <a:pt x="11301259" y="0"/>
                </a:lnTo>
                <a:lnTo>
                  <a:pt x="11301259" y="6342832"/>
                </a:lnTo>
                <a:lnTo>
                  <a:pt x="0" y="6342832"/>
                </a:lnTo>
                <a:lnTo>
                  <a:pt x="0" y="0"/>
                </a:lnTo>
                <a:close/>
              </a:path>
            </a:pathLst>
          </a:custGeom>
          <a:blipFill>
            <a:blip r:embed="rId6"/>
            <a:stretch>
              <a:fillRect/>
            </a:stretch>
          </a:blipFill>
        </p:spPr>
      </p:sp>
      <p:sp>
        <p:nvSpPr>
          <p:cNvPr id="5" name="TextBox 5"/>
          <p:cNvSpPr txBox="1"/>
          <p:nvPr/>
        </p:nvSpPr>
        <p:spPr>
          <a:xfrm>
            <a:off x="1028700" y="876252"/>
            <a:ext cx="10300048" cy="1189955"/>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Déploiement automatique</a:t>
            </a:r>
          </a:p>
          <a:p>
            <a:pPr algn="l">
              <a:lnSpc>
                <a:spcPts val="4506"/>
              </a:lnSpc>
            </a:pPr>
            <a:endParaRPr lang="en-US" sz="4552" spc="159">
              <a:solidFill>
                <a:srgbClr val="040506"/>
              </a:solidFill>
              <a:latin typeface="Alice"/>
              <a:ea typeface="Alice"/>
              <a:cs typeface="Alice"/>
              <a:sym typeface="Alice"/>
            </a:endParaRPr>
          </a:p>
        </p:txBody>
      </p:sp>
      <p:sp>
        <p:nvSpPr>
          <p:cNvPr id="6" name="TextBox 6"/>
          <p:cNvSpPr txBox="1"/>
          <p:nvPr/>
        </p:nvSpPr>
        <p:spPr>
          <a:xfrm>
            <a:off x="11328748" y="2922680"/>
            <a:ext cx="6959252" cy="285877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Créer une tâche de déploiement automatique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Définir les groupes d'ordinateurs cibles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Planifier l'heure de déploiement (hors heures de travail) </a:t>
            </a:r>
          </a:p>
        </p:txBody>
      </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0" y="2057400"/>
            <a:ext cx="8864460" cy="5141804"/>
          </a:xfrm>
          <a:custGeom>
            <a:avLst/>
            <a:gdLst/>
            <a:ahLst/>
            <a:cxnLst/>
            <a:rect l="l" t="t" r="r" b="b"/>
            <a:pathLst>
              <a:path w="8864460" h="5141804">
                <a:moveTo>
                  <a:pt x="0" y="0"/>
                </a:moveTo>
                <a:lnTo>
                  <a:pt x="8864460" y="0"/>
                </a:lnTo>
                <a:lnTo>
                  <a:pt x="8864460" y="5141804"/>
                </a:lnTo>
                <a:lnTo>
                  <a:pt x="0" y="5141804"/>
                </a:lnTo>
                <a:lnTo>
                  <a:pt x="0" y="0"/>
                </a:lnTo>
                <a:close/>
              </a:path>
            </a:pathLst>
          </a:custGeom>
          <a:blipFill>
            <a:blip r:embed="rId6"/>
            <a:stretch>
              <a:fillRect r="-3153"/>
            </a:stretch>
          </a:blipFill>
        </p:spPr>
      </p:sp>
      <p:sp>
        <p:nvSpPr>
          <p:cNvPr id="5" name="Freeform 5"/>
          <p:cNvSpPr/>
          <p:nvPr/>
        </p:nvSpPr>
        <p:spPr>
          <a:xfrm>
            <a:off x="9144000" y="2057400"/>
            <a:ext cx="8905229" cy="5379182"/>
          </a:xfrm>
          <a:custGeom>
            <a:avLst/>
            <a:gdLst/>
            <a:ahLst/>
            <a:cxnLst/>
            <a:rect l="l" t="t" r="r" b="b"/>
            <a:pathLst>
              <a:path w="8905229" h="5379182">
                <a:moveTo>
                  <a:pt x="0" y="0"/>
                </a:moveTo>
                <a:lnTo>
                  <a:pt x="8905229" y="0"/>
                </a:lnTo>
                <a:lnTo>
                  <a:pt x="8905229" y="5379182"/>
                </a:lnTo>
                <a:lnTo>
                  <a:pt x="0" y="5379182"/>
                </a:lnTo>
                <a:lnTo>
                  <a:pt x="0" y="0"/>
                </a:lnTo>
                <a:close/>
              </a:path>
            </a:pathLst>
          </a:custGeom>
          <a:blipFill>
            <a:blip r:embed="rId7"/>
            <a:stretch>
              <a:fillRect r="-7664"/>
            </a:stretch>
          </a:blipFill>
        </p:spPr>
      </p:sp>
      <p:sp>
        <p:nvSpPr>
          <p:cNvPr id="6" name="TextBox 6"/>
          <p:cNvSpPr txBox="1"/>
          <p:nvPr/>
        </p:nvSpPr>
        <p:spPr>
          <a:xfrm>
            <a:off x="1028700" y="876252"/>
            <a:ext cx="11865469" cy="617584"/>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Vérification de l'installation sur les postes</a:t>
            </a:r>
          </a:p>
        </p:txBody>
      </p:sp>
      <p:sp>
        <p:nvSpPr>
          <p:cNvPr id="7" name="TextBox 7"/>
          <p:cNvSpPr txBox="1"/>
          <p:nvPr/>
        </p:nvSpPr>
        <p:spPr>
          <a:xfrm>
            <a:off x="1307897" y="7733929"/>
            <a:ext cx="10760990" cy="190627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Consulter l'état du déploiement dans la console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Vérifier les rapports d'installation pour identifier les échecs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Résoudre les problèmes courants (droits insuffisants, pare-feu bloquant</a:t>
            </a:r>
          </a:p>
        </p:txBody>
      </p:sp>
    </p:spTree>
  </p:cSld>
  <p:clrMapOvr>
    <a:masterClrMapping/>
  </p:clrMapOvr>
  <p:transition>
    <p:circl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0" y="2178340"/>
            <a:ext cx="8707809" cy="4909185"/>
          </a:xfrm>
          <a:custGeom>
            <a:avLst/>
            <a:gdLst/>
            <a:ahLst/>
            <a:cxnLst/>
            <a:rect l="l" t="t" r="r" b="b"/>
            <a:pathLst>
              <a:path w="8707809" h="4909185">
                <a:moveTo>
                  <a:pt x="0" y="0"/>
                </a:moveTo>
                <a:lnTo>
                  <a:pt x="8707809" y="0"/>
                </a:lnTo>
                <a:lnTo>
                  <a:pt x="8707809" y="4909185"/>
                </a:lnTo>
                <a:lnTo>
                  <a:pt x="0" y="4909185"/>
                </a:lnTo>
                <a:lnTo>
                  <a:pt x="0" y="0"/>
                </a:lnTo>
                <a:close/>
              </a:path>
            </a:pathLst>
          </a:custGeom>
          <a:blipFill>
            <a:blip r:embed="rId6"/>
            <a:stretch>
              <a:fillRect/>
            </a:stretch>
          </a:blipFill>
        </p:spPr>
      </p:sp>
      <p:sp>
        <p:nvSpPr>
          <p:cNvPr id="5" name="Freeform 5"/>
          <p:cNvSpPr/>
          <p:nvPr/>
        </p:nvSpPr>
        <p:spPr>
          <a:xfrm>
            <a:off x="9144000" y="2374127"/>
            <a:ext cx="8388872" cy="4713398"/>
          </a:xfrm>
          <a:custGeom>
            <a:avLst/>
            <a:gdLst/>
            <a:ahLst/>
            <a:cxnLst/>
            <a:rect l="l" t="t" r="r" b="b"/>
            <a:pathLst>
              <a:path w="8388872" h="4713398">
                <a:moveTo>
                  <a:pt x="0" y="0"/>
                </a:moveTo>
                <a:lnTo>
                  <a:pt x="8388872" y="0"/>
                </a:lnTo>
                <a:lnTo>
                  <a:pt x="8388872" y="4713398"/>
                </a:lnTo>
                <a:lnTo>
                  <a:pt x="0" y="4713398"/>
                </a:lnTo>
                <a:lnTo>
                  <a:pt x="0" y="0"/>
                </a:lnTo>
                <a:close/>
              </a:path>
            </a:pathLst>
          </a:custGeom>
          <a:blipFill>
            <a:blip r:embed="rId7"/>
            <a:stretch>
              <a:fillRect/>
            </a:stretch>
          </a:blipFill>
        </p:spPr>
      </p:sp>
      <p:sp>
        <p:nvSpPr>
          <p:cNvPr id="6" name="TextBox 6"/>
          <p:cNvSpPr txBox="1"/>
          <p:nvPr/>
        </p:nvSpPr>
        <p:spPr>
          <a:xfrm>
            <a:off x="1028700" y="876252"/>
            <a:ext cx="11865469" cy="1189955"/>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Création des politiques de sécurité</a:t>
            </a:r>
          </a:p>
          <a:p>
            <a:pPr algn="l">
              <a:lnSpc>
                <a:spcPts val="4506"/>
              </a:lnSpc>
            </a:pPr>
            <a:endParaRPr lang="en-US" sz="4552" spc="159">
              <a:solidFill>
                <a:srgbClr val="040506"/>
              </a:solidFill>
              <a:latin typeface="Alice"/>
              <a:ea typeface="Alice"/>
              <a:cs typeface="Alice"/>
              <a:sym typeface="Alice"/>
            </a:endParaRPr>
          </a:p>
        </p:txBody>
      </p:sp>
      <p:sp>
        <p:nvSpPr>
          <p:cNvPr id="7" name="TextBox 7"/>
          <p:cNvSpPr txBox="1"/>
          <p:nvPr/>
        </p:nvSpPr>
        <p:spPr>
          <a:xfrm>
            <a:off x="1307897" y="7733929"/>
            <a:ext cx="10760990" cy="190627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Créer une politique de sécurité adaptée à votre environnement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Définir les restrictions pour les applications et périphériques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Configurer les paramètres du pare-feu intégré </a:t>
            </a:r>
          </a:p>
        </p:txBody>
      </p:sp>
    </p:spTree>
  </p:cSld>
  <p:clrMapOvr>
    <a:masterClrMapping/>
  </p:clrMapOvr>
  <p:transition spd="slow">
    <p:cover dir="d"/>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0" y="2267930"/>
            <a:ext cx="8761238" cy="4925791"/>
          </a:xfrm>
          <a:custGeom>
            <a:avLst/>
            <a:gdLst/>
            <a:ahLst/>
            <a:cxnLst/>
            <a:rect l="l" t="t" r="r" b="b"/>
            <a:pathLst>
              <a:path w="8761238" h="4925791">
                <a:moveTo>
                  <a:pt x="0" y="0"/>
                </a:moveTo>
                <a:lnTo>
                  <a:pt x="8761238" y="0"/>
                </a:lnTo>
                <a:lnTo>
                  <a:pt x="8761238" y="4925791"/>
                </a:lnTo>
                <a:lnTo>
                  <a:pt x="0" y="4925791"/>
                </a:lnTo>
                <a:lnTo>
                  <a:pt x="0" y="0"/>
                </a:lnTo>
                <a:close/>
              </a:path>
            </a:pathLst>
          </a:custGeom>
          <a:blipFill>
            <a:blip r:embed="rId6"/>
            <a:stretch>
              <a:fillRect/>
            </a:stretch>
          </a:blipFill>
        </p:spPr>
      </p:sp>
      <p:sp>
        <p:nvSpPr>
          <p:cNvPr id="5" name="Freeform 5"/>
          <p:cNvSpPr/>
          <p:nvPr/>
        </p:nvSpPr>
        <p:spPr>
          <a:xfrm>
            <a:off x="9144000" y="2265188"/>
            <a:ext cx="8785647" cy="4928534"/>
          </a:xfrm>
          <a:custGeom>
            <a:avLst/>
            <a:gdLst/>
            <a:ahLst/>
            <a:cxnLst/>
            <a:rect l="l" t="t" r="r" b="b"/>
            <a:pathLst>
              <a:path w="8785647" h="4928534">
                <a:moveTo>
                  <a:pt x="0" y="0"/>
                </a:moveTo>
                <a:lnTo>
                  <a:pt x="8785647" y="0"/>
                </a:lnTo>
                <a:lnTo>
                  <a:pt x="8785647" y="4928533"/>
                </a:lnTo>
                <a:lnTo>
                  <a:pt x="0" y="4928533"/>
                </a:lnTo>
                <a:lnTo>
                  <a:pt x="0" y="0"/>
                </a:lnTo>
                <a:close/>
              </a:path>
            </a:pathLst>
          </a:custGeom>
          <a:blipFill>
            <a:blip r:embed="rId7"/>
            <a:stretch>
              <a:fillRect/>
            </a:stretch>
          </a:blipFill>
        </p:spPr>
      </p:sp>
      <p:sp>
        <p:nvSpPr>
          <p:cNvPr id="6" name="TextBox 6"/>
          <p:cNvSpPr txBox="1"/>
          <p:nvPr/>
        </p:nvSpPr>
        <p:spPr>
          <a:xfrm>
            <a:off x="1028700" y="876252"/>
            <a:ext cx="11865469" cy="1189955"/>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Création des politiques de sécurité</a:t>
            </a:r>
          </a:p>
          <a:p>
            <a:pPr algn="l">
              <a:lnSpc>
                <a:spcPts val="4506"/>
              </a:lnSpc>
            </a:pPr>
            <a:endParaRPr lang="en-US" sz="4552" spc="159">
              <a:solidFill>
                <a:srgbClr val="040506"/>
              </a:solidFill>
              <a:latin typeface="Alice"/>
              <a:ea typeface="Alice"/>
              <a:cs typeface="Alice"/>
              <a:sym typeface="Alice"/>
            </a:endParaRPr>
          </a:p>
        </p:txBody>
      </p:sp>
      <p:sp>
        <p:nvSpPr>
          <p:cNvPr id="7" name="TextBox 7"/>
          <p:cNvSpPr txBox="1"/>
          <p:nvPr/>
        </p:nvSpPr>
        <p:spPr>
          <a:xfrm>
            <a:off x="1307897" y="7733929"/>
            <a:ext cx="11767332" cy="285877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Lancer l'outil de simulation d'attaque </a:t>
            </a:r>
            <a:r>
              <a:rPr lang="en-US" sz="2899">
                <a:solidFill>
                  <a:srgbClr val="1C5739"/>
                </a:solidFill>
                <a:latin typeface="Alice Bold"/>
                <a:ea typeface="Alice Bold"/>
                <a:cs typeface="Alice Bold"/>
                <a:sym typeface="Alice Bold"/>
              </a:rPr>
              <a:t>EICAR </a:t>
            </a:r>
            <a:r>
              <a:rPr lang="en-US" sz="2899">
                <a:solidFill>
                  <a:srgbClr val="66BB6A"/>
                </a:solidFill>
                <a:latin typeface="Alice Bold"/>
                <a:ea typeface="Alice Bold"/>
                <a:cs typeface="Alice Bold"/>
                <a:sym typeface="Alice Bold"/>
              </a:rPr>
              <a:t>depuis la console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Observer les réactions du système de défense face aux menaces simulées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Analyser les résultats et ajuster les paramètres de protection si nécessaire</a:t>
            </a:r>
          </a:p>
          <a:p>
            <a:pPr algn="l">
              <a:lnSpc>
                <a:spcPts val="3769"/>
              </a:lnSpc>
            </a:pPr>
            <a:endParaRPr lang="en-US" sz="2899">
              <a:solidFill>
                <a:srgbClr val="66BB6A"/>
              </a:solidFill>
              <a:latin typeface="Alice Bold"/>
              <a:ea typeface="Alice Bold"/>
              <a:cs typeface="Alice Bold"/>
              <a:sym typeface="Alice Bold"/>
            </a:endParaRPr>
          </a:p>
        </p:txBody>
      </p:sp>
    </p:spTree>
  </p:cSld>
  <p:clrMapOvr>
    <a:masterClrMapping/>
  </p:clrMapOvr>
  <p:transition>
    <p:wipe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78666" y="2443514"/>
            <a:ext cx="11050082" cy="6201859"/>
          </a:xfrm>
          <a:custGeom>
            <a:avLst/>
            <a:gdLst/>
            <a:ahLst/>
            <a:cxnLst/>
            <a:rect l="l" t="t" r="r" b="b"/>
            <a:pathLst>
              <a:path w="11050082" h="6201859">
                <a:moveTo>
                  <a:pt x="0" y="0"/>
                </a:moveTo>
                <a:lnTo>
                  <a:pt x="11050082" y="0"/>
                </a:lnTo>
                <a:lnTo>
                  <a:pt x="11050082" y="6201859"/>
                </a:lnTo>
                <a:lnTo>
                  <a:pt x="0" y="6201859"/>
                </a:lnTo>
                <a:lnTo>
                  <a:pt x="0" y="0"/>
                </a:lnTo>
                <a:close/>
              </a:path>
            </a:pathLst>
          </a:custGeom>
          <a:blipFill>
            <a:blip r:embed="rId6"/>
            <a:stretch>
              <a:fillRect/>
            </a:stretch>
          </a:blipFill>
        </p:spPr>
      </p:sp>
      <p:sp>
        <p:nvSpPr>
          <p:cNvPr id="5" name="TextBox 5"/>
          <p:cNvSpPr txBox="1"/>
          <p:nvPr/>
        </p:nvSpPr>
        <p:spPr>
          <a:xfrm>
            <a:off x="1028700" y="876252"/>
            <a:ext cx="10300048" cy="1189955"/>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Gestion des mises à jour</a:t>
            </a:r>
          </a:p>
          <a:p>
            <a:pPr algn="l">
              <a:lnSpc>
                <a:spcPts val="4506"/>
              </a:lnSpc>
            </a:pPr>
            <a:endParaRPr lang="en-US" sz="4552" spc="159">
              <a:solidFill>
                <a:srgbClr val="040506"/>
              </a:solidFill>
              <a:latin typeface="Alice"/>
              <a:ea typeface="Alice"/>
              <a:cs typeface="Alice"/>
              <a:sym typeface="Alice"/>
            </a:endParaRPr>
          </a:p>
        </p:txBody>
      </p:sp>
      <p:sp>
        <p:nvSpPr>
          <p:cNvPr id="6" name="TextBox 6"/>
          <p:cNvSpPr txBox="1"/>
          <p:nvPr/>
        </p:nvSpPr>
        <p:spPr>
          <a:xfrm>
            <a:off x="11328748" y="2922680"/>
            <a:ext cx="6959252" cy="285877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Configurer le serveur de mise à jour (direct ou via proxy)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Planifier les mises à jour automatiques des bases antivirales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Définir la politique de mise à jour des composants du programme </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sp>
        <p:nvSpPr>
          <p:cNvPr id="2" name="TextBox 2"/>
          <p:cNvSpPr txBox="1"/>
          <p:nvPr/>
        </p:nvSpPr>
        <p:spPr>
          <a:xfrm>
            <a:off x="2932522" y="3220348"/>
            <a:ext cx="14073452" cy="2769869"/>
          </a:xfrm>
          <a:prstGeom prst="rect">
            <a:avLst/>
          </a:prstGeom>
        </p:spPr>
        <p:txBody>
          <a:bodyPr lIns="0" tIns="0" rIns="0" bIns="0" rtlCol="0" anchor="t">
            <a:spAutoFit/>
          </a:bodyPr>
          <a:lstStyle/>
          <a:p>
            <a:pPr algn="ctr">
              <a:lnSpc>
                <a:spcPts val="11040"/>
              </a:lnSpc>
            </a:pPr>
            <a:r>
              <a:rPr lang="en-US" sz="8000" spc="784">
                <a:solidFill>
                  <a:srgbClr val="FFFFFF"/>
                </a:solidFill>
                <a:latin typeface="Alice"/>
                <a:ea typeface="Alice"/>
                <a:cs typeface="Alice"/>
                <a:sym typeface="Alice"/>
              </a:rPr>
              <a:t>PROTECTION DES SMARTPHONES</a:t>
            </a:r>
          </a:p>
        </p:txBody>
      </p:sp>
      <p:sp>
        <p:nvSpPr>
          <p:cNvPr id="3" name="Freeform 3"/>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3200145" y="3372748"/>
            <a:ext cx="1559641" cy="15596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245"/>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8679"/>
                </a:lnSpc>
                <a:spcBef>
                  <a:spcPct val="0"/>
                </a:spcBef>
              </a:pPr>
              <a:r>
                <a:rPr lang="en-US" sz="6199">
                  <a:solidFill>
                    <a:srgbClr val="FFFEFE"/>
                  </a:solidFill>
                  <a:latin typeface="Alice"/>
                  <a:ea typeface="Alice"/>
                  <a:cs typeface="Alice"/>
                  <a:sym typeface="Alice"/>
                </a:rPr>
                <a:t>5</a:t>
              </a:r>
            </a:p>
          </p:txBody>
        </p:sp>
      </p:grpSp>
    </p:spTree>
  </p:cSld>
  <p:clrMapOvr>
    <a:masterClrMapping/>
  </p:clrMapOvr>
  <p:transition>
    <p:cover dir="rd"/>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506019" y="2608042"/>
            <a:ext cx="9669218" cy="5903153"/>
          </a:xfrm>
          <a:custGeom>
            <a:avLst/>
            <a:gdLst/>
            <a:ahLst/>
            <a:cxnLst/>
            <a:rect l="l" t="t" r="r" b="b"/>
            <a:pathLst>
              <a:path w="9669218" h="5903153">
                <a:moveTo>
                  <a:pt x="0" y="0"/>
                </a:moveTo>
                <a:lnTo>
                  <a:pt x="9669218" y="0"/>
                </a:lnTo>
                <a:lnTo>
                  <a:pt x="9669218" y="5903153"/>
                </a:lnTo>
                <a:lnTo>
                  <a:pt x="0" y="5903153"/>
                </a:lnTo>
                <a:lnTo>
                  <a:pt x="0" y="0"/>
                </a:lnTo>
                <a:close/>
              </a:path>
            </a:pathLst>
          </a:custGeom>
          <a:blipFill>
            <a:blip r:embed="rId6"/>
            <a:stretch>
              <a:fillRect l="-4174" r="-4174"/>
            </a:stretch>
          </a:blipFill>
        </p:spPr>
      </p:sp>
      <p:sp>
        <p:nvSpPr>
          <p:cNvPr id="5" name="TextBox 5"/>
          <p:cNvSpPr txBox="1"/>
          <p:nvPr/>
        </p:nvSpPr>
        <p:spPr>
          <a:xfrm>
            <a:off x="1028700" y="876252"/>
            <a:ext cx="10300048" cy="1189955"/>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Création d’un groupe mobile</a:t>
            </a:r>
          </a:p>
          <a:p>
            <a:pPr algn="l">
              <a:lnSpc>
                <a:spcPts val="4506"/>
              </a:lnSpc>
            </a:pPr>
            <a:endParaRPr lang="en-US" sz="4552" spc="159">
              <a:solidFill>
                <a:srgbClr val="040506"/>
              </a:solidFill>
              <a:latin typeface="Alice"/>
              <a:ea typeface="Alice"/>
              <a:cs typeface="Alice"/>
              <a:sym typeface="Alice"/>
            </a:endParaRPr>
          </a:p>
        </p:txBody>
      </p:sp>
      <p:sp>
        <p:nvSpPr>
          <p:cNvPr id="6" name="TextBox 6"/>
          <p:cNvSpPr txBox="1"/>
          <p:nvPr/>
        </p:nvSpPr>
        <p:spPr>
          <a:xfrm>
            <a:off x="10980224" y="4897186"/>
            <a:ext cx="6959252" cy="285877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Définir les appareils mobiles qui seront administrées dans ce groupe.</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Établir les politiques de sécurité spécifiques aux appareils mobiles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Configurer les restrictions d'applications autorisées</a:t>
            </a:r>
          </a:p>
        </p:txBody>
      </p:sp>
      <p:sp>
        <p:nvSpPr>
          <p:cNvPr id="7" name="TextBox 7"/>
          <p:cNvSpPr txBox="1"/>
          <p:nvPr/>
        </p:nvSpPr>
        <p:spPr>
          <a:xfrm>
            <a:off x="10175237" y="2626352"/>
            <a:ext cx="7842407" cy="1755774"/>
          </a:xfrm>
          <a:prstGeom prst="rect">
            <a:avLst/>
          </a:prstGeom>
        </p:spPr>
        <p:txBody>
          <a:bodyPr lIns="0" tIns="0" rIns="0" bIns="0" rtlCol="0" anchor="t">
            <a:spAutoFit/>
          </a:bodyPr>
          <a:lstStyle/>
          <a:p>
            <a:pPr algn="ctr">
              <a:lnSpc>
                <a:spcPts val="3500"/>
              </a:lnSpc>
              <a:spcBef>
                <a:spcPct val="0"/>
              </a:spcBef>
            </a:pPr>
            <a:r>
              <a:rPr lang="en-US" sz="2500" spc="87">
                <a:solidFill>
                  <a:srgbClr val="66BB6A"/>
                </a:solidFill>
                <a:latin typeface="Alice Bold"/>
                <a:ea typeface="Alice Bold"/>
                <a:cs typeface="Alice Bold"/>
                <a:sym typeface="Alice Bold"/>
              </a:rPr>
              <a:t>Dans la console Kaspersky Security Center :</a:t>
            </a:r>
          </a:p>
          <a:p>
            <a:pPr algn="ctr">
              <a:lnSpc>
                <a:spcPts val="3500"/>
              </a:lnSpc>
              <a:spcBef>
                <a:spcPct val="0"/>
              </a:spcBef>
            </a:pPr>
            <a:r>
              <a:rPr lang="en-US" sz="2500" spc="87">
                <a:solidFill>
                  <a:srgbClr val="66BB6A"/>
                </a:solidFill>
                <a:latin typeface="Alice Bold"/>
                <a:ea typeface="Alice Bold"/>
                <a:cs typeface="Alice Bold"/>
                <a:sym typeface="Alice Bold"/>
              </a:rPr>
              <a:t>Panneau de gauche → Appareils administrés</a:t>
            </a:r>
          </a:p>
          <a:p>
            <a:pPr algn="ctr">
              <a:lnSpc>
                <a:spcPts val="3500"/>
              </a:lnSpc>
              <a:spcBef>
                <a:spcPct val="0"/>
              </a:spcBef>
            </a:pPr>
            <a:r>
              <a:rPr lang="en-US" sz="2500" spc="87">
                <a:solidFill>
                  <a:srgbClr val="66BB6A"/>
                </a:solidFill>
                <a:latin typeface="Alice Bold"/>
                <a:ea typeface="Alice Bold"/>
                <a:cs typeface="Alice Bold"/>
                <a:sym typeface="Alice Bold"/>
              </a:rPr>
              <a:t> Clique droit sur "Appareils administrés" ou un groupe existant → Créer un groupe</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94655" y="2638579"/>
            <a:ext cx="10388018" cy="5968616"/>
          </a:xfrm>
          <a:custGeom>
            <a:avLst/>
            <a:gdLst/>
            <a:ahLst/>
            <a:cxnLst/>
            <a:rect l="l" t="t" r="r" b="b"/>
            <a:pathLst>
              <a:path w="10388018" h="5968616">
                <a:moveTo>
                  <a:pt x="0" y="0"/>
                </a:moveTo>
                <a:lnTo>
                  <a:pt x="10388017" y="0"/>
                </a:lnTo>
                <a:lnTo>
                  <a:pt x="10388017" y="5968615"/>
                </a:lnTo>
                <a:lnTo>
                  <a:pt x="0" y="5968615"/>
                </a:lnTo>
                <a:lnTo>
                  <a:pt x="0" y="0"/>
                </a:lnTo>
                <a:close/>
              </a:path>
            </a:pathLst>
          </a:custGeom>
          <a:blipFill>
            <a:blip r:embed="rId6"/>
            <a:stretch>
              <a:fillRect l="-982" r="-982"/>
            </a:stretch>
          </a:blipFill>
        </p:spPr>
      </p:sp>
      <p:sp>
        <p:nvSpPr>
          <p:cNvPr id="5" name="TextBox 5"/>
          <p:cNvSpPr txBox="1"/>
          <p:nvPr/>
        </p:nvSpPr>
        <p:spPr>
          <a:xfrm>
            <a:off x="1028700" y="876252"/>
            <a:ext cx="10300048" cy="1762327"/>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Modification d’un certificat</a:t>
            </a:r>
          </a:p>
          <a:p>
            <a:pPr algn="l">
              <a:lnSpc>
                <a:spcPts val="4506"/>
              </a:lnSpc>
            </a:pPr>
            <a:endParaRPr lang="en-US" sz="4552" spc="159">
              <a:solidFill>
                <a:srgbClr val="040506"/>
              </a:solidFill>
              <a:latin typeface="Alice"/>
              <a:ea typeface="Alice"/>
              <a:cs typeface="Alice"/>
              <a:sym typeface="Alice"/>
            </a:endParaRPr>
          </a:p>
          <a:p>
            <a:pPr algn="l">
              <a:lnSpc>
                <a:spcPts val="4506"/>
              </a:lnSpc>
            </a:pPr>
            <a:endParaRPr lang="en-US" sz="4552" spc="159">
              <a:solidFill>
                <a:srgbClr val="040506"/>
              </a:solidFill>
              <a:latin typeface="Alice"/>
              <a:ea typeface="Alice"/>
              <a:cs typeface="Alice"/>
              <a:sym typeface="Alice"/>
            </a:endParaRPr>
          </a:p>
        </p:txBody>
      </p:sp>
      <p:sp>
        <p:nvSpPr>
          <p:cNvPr id="6" name="TextBox 6"/>
          <p:cNvSpPr txBox="1"/>
          <p:nvPr/>
        </p:nvSpPr>
        <p:spPr>
          <a:xfrm>
            <a:off x="10980224" y="5521518"/>
            <a:ext cx="6959252" cy="333502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Accéder au gestionnaire de certificats dans la console d'administration</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 Sélectionner le certificat à modifier en changeant par adresse IP du serveur d’administration</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Redéployer le certificat mis à jour sur les appareils consernés</a:t>
            </a:r>
          </a:p>
        </p:txBody>
      </p:sp>
      <p:sp>
        <p:nvSpPr>
          <p:cNvPr id="7" name="TextBox 7"/>
          <p:cNvSpPr txBox="1"/>
          <p:nvPr/>
        </p:nvSpPr>
        <p:spPr>
          <a:xfrm>
            <a:off x="10682672" y="2147275"/>
            <a:ext cx="7256804" cy="2996225"/>
          </a:xfrm>
          <a:prstGeom prst="rect">
            <a:avLst/>
          </a:prstGeom>
        </p:spPr>
        <p:txBody>
          <a:bodyPr lIns="0" tIns="0" rIns="0" bIns="0" rtlCol="0" anchor="t">
            <a:spAutoFit/>
          </a:bodyPr>
          <a:lstStyle/>
          <a:p>
            <a:pPr algn="ctr">
              <a:lnSpc>
                <a:spcPts val="3378"/>
              </a:lnSpc>
              <a:spcBef>
                <a:spcPct val="0"/>
              </a:spcBef>
            </a:pPr>
            <a:r>
              <a:rPr lang="en-US" sz="2413" spc="84">
                <a:solidFill>
                  <a:srgbClr val="66BB6A"/>
                </a:solidFill>
                <a:latin typeface="Alice Bold"/>
                <a:ea typeface="Alice Bold"/>
                <a:cs typeface="Alice Bold"/>
                <a:sym typeface="Alice Bold"/>
              </a:rPr>
              <a:t>Dans la console d'administration de Kaspersky Security Center :</a:t>
            </a:r>
          </a:p>
          <a:p>
            <a:pPr algn="ctr">
              <a:lnSpc>
                <a:spcPts val="3378"/>
              </a:lnSpc>
              <a:spcBef>
                <a:spcPct val="0"/>
              </a:spcBef>
            </a:pPr>
            <a:r>
              <a:rPr lang="en-US" sz="2413" spc="84">
                <a:solidFill>
                  <a:srgbClr val="66BB6A"/>
                </a:solidFill>
                <a:latin typeface="Alice Bold"/>
                <a:ea typeface="Alice Bold"/>
                <a:cs typeface="Alice Bold"/>
                <a:sym typeface="Alice Bold"/>
              </a:rPr>
              <a:t>Panneau de gauche → Paramètres de sécurité ou Administration du serveur</a:t>
            </a:r>
          </a:p>
          <a:p>
            <a:pPr algn="ctr">
              <a:lnSpc>
                <a:spcPts val="3378"/>
              </a:lnSpc>
              <a:spcBef>
                <a:spcPct val="0"/>
              </a:spcBef>
            </a:pPr>
            <a:r>
              <a:rPr lang="en-US" sz="2413" spc="84">
                <a:solidFill>
                  <a:srgbClr val="66BB6A"/>
                </a:solidFill>
                <a:latin typeface="Alice Bold"/>
                <a:ea typeface="Alice Bold"/>
                <a:cs typeface="Alice Bold"/>
                <a:sym typeface="Alice Bold"/>
              </a:rPr>
              <a:t> Puis cherche : "Certificats" (ou "Certificat du serveur d’administration") selon la version.</a:t>
            </a:r>
          </a:p>
          <a:p>
            <a:pPr algn="ctr">
              <a:lnSpc>
                <a:spcPts val="3378"/>
              </a:lnSpc>
              <a:spcBef>
                <a:spcPct val="0"/>
              </a:spcBef>
            </a:pPr>
            <a:endParaRPr lang="en-US" sz="2413" spc="84">
              <a:solidFill>
                <a:srgbClr val="66BB6A"/>
              </a:solidFill>
              <a:latin typeface="Alice Bold"/>
              <a:ea typeface="Alice Bold"/>
              <a:cs typeface="Alice Bold"/>
              <a:sym typeface="Alice Bold"/>
            </a:endParaRPr>
          </a:p>
        </p:txBody>
      </p:sp>
    </p:spTree>
  </p:cSld>
  <p:clrMapOvr>
    <a:masterClrMapping/>
  </p:clrMapOvr>
  <p:transition>
    <p:cover dir="d"/>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7489" y="2750813"/>
            <a:ext cx="10655183" cy="5980222"/>
          </a:xfrm>
          <a:custGeom>
            <a:avLst/>
            <a:gdLst/>
            <a:ahLst/>
            <a:cxnLst/>
            <a:rect l="l" t="t" r="r" b="b"/>
            <a:pathLst>
              <a:path w="10655183" h="5980222">
                <a:moveTo>
                  <a:pt x="0" y="0"/>
                </a:moveTo>
                <a:lnTo>
                  <a:pt x="10655183" y="0"/>
                </a:lnTo>
                <a:lnTo>
                  <a:pt x="10655183" y="5980221"/>
                </a:lnTo>
                <a:lnTo>
                  <a:pt x="0" y="5980221"/>
                </a:lnTo>
                <a:lnTo>
                  <a:pt x="0" y="0"/>
                </a:lnTo>
                <a:close/>
              </a:path>
            </a:pathLst>
          </a:custGeom>
          <a:blipFill>
            <a:blip r:embed="rId6"/>
            <a:stretch>
              <a:fillRect/>
            </a:stretch>
          </a:blipFill>
        </p:spPr>
      </p:sp>
      <p:sp>
        <p:nvSpPr>
          <p:cNvPr id="5" name="TextBox 5"/>
          <p:cNvSpPr txBox="1"/>
          <p:nvPr/>
        </p:nvSpPr>
        <p:spPr>
          <a:xfrm>
            <a:off x="860976" y="876252"/>
            <a:ext cx="11753654" cy="1762327"/>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Politiques de sécurité mobiles(protection internet)</a:t>
            </a:r>
          </a:p>
          <a:p>
            <a:pPr algn="l">
              <a:lnSpc>
                <a:spcPts val="4506"/>
              </a:lnSpc>
            </a:pPr>
            <a:endParaRPr lang="en-US" sz="4552" spc="159">
              <a:solidFill>
                <a:srgbClr val="040506"/>
              </a:solidFill>
              <a:latin typeface="Alice"/>
              <a:ea typeface="Alice"/>
              <a:cs typeface="Alice"/>
              <a:sym typeface="Alice"/>
            </a:endParaRPr>
          </a:p>
        </p:txBody>
      </p:sp>
      <p:sp>
        <p:nvSpPr>
          <p:cNvPr id="6" name="TextBox 6"/>
          <p:cNvSpPr txBox="1"/>
          <p:nvPr/>
        </p:nvSpPr>
        <p:spPr>
          <a:xfrm>
            <a:off x="10980224" y="4822670"/>
            <a:ext cx="6959252" cy="476377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Activer la protection Internet sur les appareils mobiles.</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Filtrer les sites malveillants, phishing, contenus indésirables.</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Tu peux bloquer l’accès à certaines catégories de sites :</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Réseaux sociaux, jeux, sites adultes, etc.</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Option : personnaliser la liste noire / liste blanche.</a:t>
            </a:r>
          </a:p>
        </p:txBody>
      </p:sp>
      <p:sp>
        <p:nvSpPr>
          <p:cNvPr id="7" name="TextBox 7"/>
          <p:cNvSpPr txBox="1"/>
          <p:nvPr/>
        </p:nvSpPr>
        <p:spPr>
          <a:xfrm>
            <a:off x="10682672" y="2000250"/>
            <a:ext cx="7256804" cy="2567600"/>
          </a:xfrm>
          <a:prstGeom prst="rect">
            <a:avLst/>
          </a:prstGeom>
        </p:spPr>
        <p:txBody>
          <a:bodyPr lIns="0" tIns="0" rIns="0" bIns="0" rtlCol="0" anchor="t">
            <a:spAutoFit/>
          </a:bodyPr>
          <a:lstStyle/>
          <a:p>
            <a:pPr algn="ctr">
              <a:lnSpc>
                <a:spcPts val="3378"/>
              </a:lnSpc>
              <a:spcBef>
                <a:spcPct val="0"/>
              </a:spcBef>
            </a:pPr>
            <a:r>
              <a:rPr lang="en-US" sz="2413" spc="84">
                <a:solidFill>
                  <a:srgbClr val="66BB6A"/>
                </a:solidFill>
                <a:latin typeface="Alice Bold"/>
                <a:ea typeface="Alice Bold"/>
                <a:cs typeface="Alice Bold"/>
                <a:sym typeface="Alice Bold"/>
              </a:rPr>
              <a:t>Panneau de gauche → Appareils mobiles → Sélectionne un groupe mobile</a:t>
            </a:r>
          </a:p>
          <a:p>
            <a:pPr algn="ctr">
              <a:lnSpc>
                <a:spcPts val="3378"/>
              </a:lnSpc>
              <a:spcBef>
                <a:spcPct val="0"/>
              </a:spcBef>
            </a:pPr>
            <a:r>
              <a:rPr lang="en-US" sz="2413" spc="84">
                <a:solidFill>
                  <a:srgbClr val="66BB6A"/>
                </a:solidFill>
                <a:latin typeface="Alice Bold"/>
                <a:ea typeface="Alice Bold"/>
                <a:cs typeface="Alice Bold"/>
                <a:sym typeface="Alice Bold"/>
              </a:rPr>
              <a:t> Onglet "Stratégies" → Clic droit → "Créer une stratégie"</a:t>
            </a:r>
          </a:p>
          <a:p>
            <a:pPr algn="ctr">
              <a:lnSpc>
                <a:spcPts val="3378"/>
              </a:lnSpc>
              <a:spcBef>
                <a:spcPct val="0"/>
              </a:spcBef>
            </a:pPr>
            <a:r>
              <a:rPr lang="en-US" sz="2413" spc="84">
                <a:solidFill>
                  <a:srgbClr val="66BB6A"/>
                </a:solidFill>
                <a:latin typeface="Alice Bold"/>
                <a:ea typeface="Alice Bold"/>
                <a:cs typeface="Alice Bold"/>
                <a:sym typeface="Alice Bold"/>
              </a:rPr>
              <a:t> Choisir le produit : Kaspersky Endpoint Security for Android</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0882580" y="-3418941"/>
            <a:ext cx="12753441" cy="127534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397D5A">
                  <a:alpha val="25882"/>
                </a:srgbClr>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73119" y="-1315898"/>
            <a:ext cx="3499668" cy="13405540"/>
            <a:chOff x="0" y="0"/>
            <a:chExt cx="212191" cy="812800"/>
          </a:xfrm>
        </p:grpSpPr>
        <p:sp>
          <p:nvSpPr>
            <p:cNvPr id="6" name="Freeform 6"/>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397D5A"/>
              </a:solidFill>
              <a:prstDash val="solid"/>
              <a:miter/>
            </a:ln>
          </p:spPr>
        </p:sp>
        <p:sp>
          <p:nvSpPr>
            <p:cNvPr id="7" name="TextBox 7"/>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9" name="Group 9"/>
          <p:cNvGrpSpPr/>
          <p:nvPr/>
        </p:nvGrpSpPr>
        <p:grpSpPr>
          <a:xfrm>
            <a:off x="709357" y="2648112"/>
            <a:ext cx="992463" cy="9924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245"/>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Alice"/>
                  <a:ea typeface="Alice"/>
                  <a:cs typeface="Alice"/>
                  <a:sym typeface="Alice"/>
                </a:rPr>
                <a:t>1</a:t>
              </a:r>
            </a:p>
          </p:txBody>
        </p:sp>
      </p:grpSp>
      <p:sp>
        <p:nvSpPr>
          <p:cNvPr id="12" name="TextBox 12"/>
          <p:cNvSpPr txBox="1"/>
          <p:nvPr/>
        </p:nvSpPr>
        <p:spPr>
          <a:xfrm>
            <a:off x="2687900" y="2184975"/>
            <a:ext cx="6039059" cy="1111980"/>
          </a:xfrm>
          <a:prstGeom prst="rect">
            <a:avLst/>
          </a:prstGeom>
        </p:spPr>
        <p:txBody>
          <a:bodyPr lIns="0" tIns="0" rIns="0" bIns="0" rtlCol="0" anchor="t">
            <a:spAutoFit/>
          </a:bodyPr>
          <a:lstStyle/>
          <a:p>
            <a:pPr algn="l">
              <a:lnSpc>
                <a:spcPts val="9059"/>
              </a:lnSpc>
            </a:pPr>
            <a:r>
              <a:rPr lang="en-US" sz="6471">
                <a:solidFill>
                  <a:srgbClr val="191919"/>
                </a:solidFill>
                <a:latin typeface="Alice Bold"/>
                <a:ea typeface="Alice Bold"/>
                <a:cs typeface="Alice Bold"/>
                <a:sym typeface="Alice Bold"/>
              </a:rPr>
              <a:t>Introduction</a:t>
            </a:r>
          </a:p>
        </p:txBody>
      </p:sp>
      <p:sp>
        <p:nvSpPr>
          <p:cNvPr id="13" name="TextBox 13"/>
          <p:cNvSpPr txBox="1"/>
          <p:nvPr/>
        </p:nvSpPr>
        <p:spPr>
          <a:xfrm>
            <a:off x="2727909" y="5712197"/>
            <a:ext cx="5999050" cy="411480"/>
          </a:xfrm>
          <a:prstGeom prst="rect">
            <a:avLst/>
          </a:prstGeom>
        </p:spPr>
        <p:txBody>
          <a:bodyPr lIns="0" tIns="0" rIns="0" bIns="0" rtlCol="0" anchor="t">
            <a:spAutoFit/>
          </a:bodyPr>
          <a:lstStyle/>
          <a:p>
            <a:pPr algn="l">
              <a:lnSpc>
                <a:spcPts val="3239"/>
              </a:lnSpc>
            </a:pPr>
            <a:r>
              <a:rPr lang="en-US" sz="2399" spc="59">
                <a:solidFill>
                  <a:srgbClr val="191919"/>
                </a:solidFill>
                <a:latin typeface="Alice Bold"/>
                <a:ea typeface="Alice Bold"/>
                <a:cs typeface="Alice Bold"/>
                <a:sym typeface="Alice Bold"/>
              </a:rPr>
              <a:t>Probélmatique </a:t>
            </a:r>
          </a:p>
        </p:txBody>
      </p:sp>
      <p:sp>
        <p:nvSpPr>
          <p:cNvPr id="14" name="TextBox 14"/>
          <p:cNvSpPr txBox="1"/>
          <p:nvPr/>
        </p:nvSpPr>
        <p:spPr>
          <a:xfrm>
            <a:off x="2687900" y="6993284"/>
            <a:ext cx="9465340" cy="1110615"/>
          </a:xfrm>
          <a:prstGeom prst="rect">
            <a:avLst/>
          </a:prstGeom>
        </p:spPr>
        <p:txBody>
          <a:bodyPr lIns="0" tIns="0" rIns="0" bIns="0" rtlCol="0" anchor="t">
            <a:spAutoFit/>
          </a:bodyPr>
          <a:lstStyle/>
          <a:p>
            <a:pPr marL="0" lvl="0" indent="0" algn="l">
              <a:lnSpc>
                <a:spcPts val="2969"/>
              </a:lnSpc>
              <a:spcBef>
                <a:spcPct val="0"/>
              </a:spcBef>
            </a:pPr>
            <a:r>
              <a:rPr lang="en-US" sz="2199" spc="54">
                <a:solidFill>
                  <a:srgbClr val="191919"/>
                </a:solidFill>
                <a:latin typeface="Alice"/>
                <a:ea typeface="Alice"/>
                <a:cs typeface="Alice"/>
                <a:sym typeface="Alice"/>
              </a:rPr>
              <a:t>Comment une solution d’antivirus centralisée peut-elle garantir une sécurité optimale des systèmes informatiques tout en facilitant leur gestion au sein d’une organisation ?</a:t>
            </a:r>
          </a:p>
        </p:txBody>
      </p:sp>
      <p:sp>
        <p:nvSpPr>
          <p:cNvPr id="15" name="TextBox 15"/>
          <p:cNvSpPr txBox="1"/>
          <p:nvPr/>
        </p:nvSpPr>
        <p:spPr>
          <a:xfrm>
            <a:off x="2687900" y="3612567"/>
            <a:ext cx="10598643" cy="1593356"/>
          </a:xfrm>
          <a:prstGeom prst="rect">
            <a:avLst/>
          </a:prstGeom>
        </p:spPr>
        <p:txBody>
          <a:bodyPr lIns="0" tIns="0" rIns="0" bIns="0" rtlCol="0" anchor="t">
            <a:spAutoFit/>
          </a:bodyPr>
          <a:lstStyle/>
          <a:p>
            <a:pPr marL="0" lvl="0" indent="0" algn="l">
              <a:lnSpc>
                <a:spcPts val="3184"/>
              </a:lnSpc>
              <a:spcBef>
                <a:spcPct val="0"/>
              </a:spcBef>
            </a:pPr>
            <a:r>
              <a:rPr lang="en-US" sz="2359" spc="58" dirty="0" err="1">
                <a:solidFill>
                  <a:srgbClr val="191919"/>
                </a:solidFill>
                <a:latin typeface="Alice"/>
                <a:ea typeface="Alice"/>
                <a:cs typeface="Alice"/>
                <a:sym typeface="Alice"/>
              </a:rPr>
              <a:t>Dans</a:t>
            </a:r>
            <a:r>
              <a:rPr lang="en-US" sz="2359" spc="58" dirty="0">
                <a:solidFill>
                  <a:srgbClr val="191919"/>
                </a:solidFill>
                <a:latin typeface="Alice"/>
                <a:ea typeface="Alice"/>
                <a:cs typeface="Alice"/>
                <a:sym typeface="Alice"/>
              </a:rPr>
              <a:t> un </a:t>
            </a:r>
            <a:r>
              <a:rPr lang="en-US" sz="2359" spc="58" dirty="0" err="1">
                <a:solidFill>
                  <a:srgbClr val="191919"/>
                </a:solidFill>
                <a:latin typeface="Alice"/>
                <a:ea typeface="Alice"/>
                <a:cs typeface="Alice"/>
                <a:sym typeface="Alice"/>
              </a:rPr>
              <a:t>contexte</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où</a:t>
            </a:r>
            <a:r>
              <a:rPr lang="en-US" sz="2359" spc="58" dirty="0">
                <a:solidFill>
                  <a:srgbClr val="191919"/>
                </a:solidFill>
                <a:latin typeface="Alice"/>
                <a:ea typeface="Alice"/>
                <a:cs typeface="Alice"/>
                <a:sym typeface="Alice"/>
              </a:rPr>
              <a:t> les menaces </a:t>
            </a:r>
            <a:r>
              <a:rPr lang="en-US" sz="2359" spc="58" dirty="0" err="1">
                <a:solidFill>
                  <a:srgbClr val="191919"/>
                </a:solidFill>
                <a:latin typeface="Alice"/>
                <a:ea typeface="Alice"/>
                <a:cs typeface="Alice"/>
                <a:sym typeface="Alice"/>
              </a:rPr>
              <a:t>informatiques</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deviennent</a:t>
            </a:r>
            <a:r>
              <a:rPr lang="en-US" sz="2359" spc="58" dirty="0">
                <a:solidFill>
                  <a:srgbClr val="191919"/>
                </a:solidFill>
                <a:latin typeface="Alice"/>
                <a:ea typeface="Alice"/>
                <a:cs typeface="Alice"/>
                <a:sym typeface="Alice"/>
              </a:rPr>
              <a:t> de plus </a:t>
            </a:r>
            <a:r>
              <a:rPr lang="en-US" sz="2359" spc="58" dirty="0" err="1">
                <a:solidFill>
                  <a:srgbClr val="191919"/>
                </a:solidFill>
                <a:latin typeface="Alice"/>
                <a:ea typeface="Alice"/>
                <a:cs typeface="Alice"/>
                <a:sym typeface="Alice"/>
              </a:rPr>
              <a:t>en</a:t>
            </a:r>
            <a:r>
              <a:rPr lang="en-US" sz="2359" spc="58" dirty="0">
                <a:solidFill>
                  <a:srgbClr val="191919"/>
                </a:solidFill>
                <a:latin typeface="Alice"/>
                <a:ea typeface="Alice"/>
                <a:cs typeface="Alice"/>
                <a:sym typeface="Alice"/>
              </a:rPr>
              <a:t> plus </a:t>
            </a:r>
            <a:r>
              <a:rPr lang="en-US" sz="2359" spc="58" dirty="0" err="1">
                <a:solidFill>
                  <a:srgbClr val="191919"/>
                </a:solidFill>
                <a:latin typeface="Alice"/>
                <a:ea typeface="Alice"/>
                <a:cs typeface="Alice"/>
                <a:sym typeface="Alice"/>
              </a:rPr>
              <a:t>sophistiquées</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une</a:t>
            </a:r>
            <a:r>
              <a:rPr lang="en-US" sz="2359" spc="58" dirty="0">
                <a:solidFill>
                  <a:srgbClr val="191919"/>
                </a:solidFill>
                <a:latin typeface="Alice"/>
                <a:ea typeface="Alice"/>
                <a:cs typeface="Alice"/>
                <a:sym typeface="Alice"/>
              </a:rPr>
              <a:t> faille </a:t>
            </a:r>
            <a:r>
              <a:rPr lang="en-US" sz="2359" spc="58" dirty="0" err="1">
                <a:solidFill>
                  <a:srgbClr val="191919"/>
                </a:solidFill>
                <a:latin typeface="Alice"/>
                <a:ea typeface="Alice"/>
                <a:cs typeface="Alice"/>
                <a:sym typeface="Alice"/>
              </a:rPr>
              <a:t>minime</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peut</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compromettre</a:t>
            </a:r>
            <a:r>
              <a:rPr lang="en-US" sz="2359" spc="58" dirty="0">
                <a:solidFill>
                  <a:srgbClr val="191919"/>
                </a:solidFill>
                <a:latin typeface="Alice"/>
                <a:ea typeface="Alice"/>
                <a:cs typeface="Alice"/>
                <a:sym typeface="Alice"/>
              </a:rPr>
              <a:t> tout un </a:t>
            </a:r>
            <a:r>
              <a:rPr lang="en-US" sz="2359" spc="58" dirty="0" err="1">
                <a:solidFill>
                  <a:srgbClr val="191919"/>
                </a:solidFill>
                <a:latin typeface="Alice"/>
                <a:ea typeface="Alice"/>
                <a:cs typeface="Alice"/>
                <a:sym typeface="Alice"/>
              </a:rPr>
              <a:t>système</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L’installation</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centralisée</a:t>
            </a:r>
            <a:r>
              <a:rPr lang="en-US" sz="2359" spc="58" dirty="0">
                <a:solidFill>
                  <a:srgbClr val="191919"/>
                </a:solidFill>
                <a:latin typeface="Alice"/>
                <a:ea typeface="Alice"/>
                <a:cs typeface="Alice"/>
                <a:sym typeface="Alice"/>
              </a:rPr>
              <a:t> d’un antivirus </a:t>
            </a:r>
            <a:r>
              <a:rPr lang="en-US" sz="2359" spc="58" dirty="0" err="1">
                <a:solidFill>
                  <a:srgbClr val="191919"/>
                </a:solidFill>
                <a:latin typeface="Alice"/>
                <a:ea typeface="Alice"/>
                <a:cs typeface="Alice"/>
                <a:sym typeface="Alice"/>
              </a:rPr>
              <a:t>offre</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une</a:t>
            </a:r>
            <a:r>
              <a:rPr lang="en-US" sz="2359" spc="58" dirty="0">
                <a:solidFill>
                  <a:srgbClr val="191919"/>
                </a:solidFill>
                <a:latin typeface="Alice"/>
                <a:ea typeface="Alice"/>
                <a:cs typeface="Alice"/>
                <a:sym typeface="Alice"/>
              </a:rPr>
              <a:t> protection </a:t>
            </a:r>
            <a:r>
              <a:rPr lang="en-US" sz="2359" spc="58" dirty="0" err="1">
                <a:solidFill>
                  <a:srgbClr val="191919"/>
                </a:solidFill>
                <a:latin typeface="Alice"/>
                <a:ea typeface="Alice"/>
                <a:cs typeface="Alice"/>
                <a:sym typeface="Alice"/>
              </a:rPr>
              <a:t>uniforme</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une</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gestion</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simplifiée</a:t>
            </a:r>
            <a:r>
              <a:rPr lang="en-US" sz="2359" spc="58" dirty="0">
                <a:solidFill>
                  <a:srgbClr val="191919"/>
                </a:solidFill>
                <a:latin typeface="Alice"/>
                <a:ea typeface="Alice"/>
                <a:cs typeface="Alice"/>
                <a:sym typeface="Alice"/>
              </a:rPr>
              <a:t> et </a:t>
            </a:r>
            <a:r>
              <a:rPr lang="en-US" sz="2359" spc="58" dirty="0" err="1">
                <a:solidFill>
                  <a:srgbClr val="191919"/>
                </a:solidFill>
                <a:latin typeface="Alice"/>
                <a:ea typeface="Alice"/>
                <a:cs typeface="Alice"/>
                <a:sym typeface="Alice"/>
              </a:rPr>
              <a:t>une</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meilleure</a:t>
            </a:r>
            <a:r>
              <a:rPr lang="en-US" sz="2359" spc="58" dirty="0">
                <a:solidFill>
                  <a:srgbClr val="191919"/>
                </a:solidFill>
                <a:latin typeface="Alice"/>
                <a:ea typeface="Alice"/>
                <a:cs typeface="Alice"/>
                <a:sym typeface="Alice"/>
              </a:rPr>
              <a:t> </a:t>
            </a:r>
            <a:r>
              <a:rPr lang="en-US" sz="2359" spc="58" dirty="0" err="1">
                <a:solidFill>
                  <a:srgbClr val="191919"/>
                </a:solidFill>
                <a:latin typeface="Alice"/>
                <a:ea typeface="Alice"/>
                <a:cs typeface="Alice"/>
                <a:sym typeface="Alice"/>
              </a:rPr>
              <a:t>réactivité</a:t>
            </a:r>
            <a:r>
              <a:rPr lang="en-US" sz="2359" spc="58" dirty="0">
                <a:solidFill>
                  <a:srgbClr val="191919"/>
                </a:solidFill>
                <a:latin typeface="Alice"/>
                <a:ea typeface="Alice"/>
                <a:cs typeface="Alice"/>
                <a:sym typeface="Alice"/>
              </a:rPr>
              <a:t> face aux </a:t>
            </a:r>
            <a:r>
              <a:rPr lang="en-US" sz="2359" spc="58" dirty="0" err="1">
                <a:solidFill>
                  <a:srgbClr val="191919"/>
                </a:solidFill>
                <a:latin typeface="Alice"/>
                <a:ea typeface="Alice"/>
                <a:cs typeface="Alice"/>
                <a:sym typeface="Alice"/>
              </a:rPr>
              <a:t>attaques</a:t>
            </a:r>
            <a:r>
              <a:rPr lang="en-US" sz="2359" spc="58" dirty="0">
                <a:solidFill>
                  <a:srgbClr val="191919"/>
                </a:solidFill>
                <a:latin typeface="Alice"/>
                <a:ea typeface="Alice"/>
                <a:cs typeface="Alice"/>
                <a:sym typeface="Alice"/>
              </a:rPr>
              <a:t>.</a:t>
            </a: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22464" y="2560154"/>
            <a:ext cx="9938859" cy="5597536"/>
          </a:xfrm>
          <a:custGeom>
            <a:avLst/>
            <a:gdLst/>
            <a:ahLst/>
            <a:cxnLst/>
            <a:rect l="l" t="t" r="r" b="b"/>
            <a:pathLst>
              <a:path w="9938859" h="5597536">
                <a:moveTo>
                  <a:pt x="0" y="0"/>
                </a:moveTo>
                <a:lnTo>
                  <a:pt x="9938859" y="0"/>
                </a:lnTo>
                <a:lnTo>
                  <a:pt x="9938859" y="5597536"/>
                </a:lnTo>
                <a:lnTo>
                  <a:pt x="0" y="5597536"/>
                </a:lnTo>
                <a:lnTo>
                  <a:pt x="0" y="0"/>
                </a:lnTo>
                <a:close/>
              </a:path>
            </a:pathLst>
          </a:custGeom>
          <a:blipFill>
            <a:blip r:embed="rId6"/>
            <a:stretch>
              <a:fillRect/>
            </a:stretch>
          </a:blipFill>
        </p:spPr>
      </p:sp>
      <p:sp>
        <p:nvSpPr>
          <p:cNvPr id="5" name="TextBox 5"/>
          <p:cNvSpPr txBox="1"/>
          <p:nvPr/>
        </p:nvSpPr>
        <p:spPr>
          <a:xfrm>
            <a:off x="1028700" y="540804"/>
            <a:ext cx="11753654" cy="1189955"/>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Fonctionnalités anti-vol</a:t>
            </a:r>
          </a:p>
          <a:p>
            <a:pPr algn="l">
              <a:lnSpc>
                <a:spcPts val="4506"/>
              </a:lnSpc>
            </a:pPr>
            <a:endParaRPr lang="en-US" sz="4552" spc="159">
              <a:solidFill>
                <a:srgbClr val="040506"/>
              </a:solidFill>
              <a:latin typeface="Alice"/>
              <a:ea typeface="Alice"/>
              <a:cs typeface="Alice"/>
              <a:sym typeface="Alice"/>
            </a:endParaRPr>
          </a:p>
        </p:txBody>
      </p:sp>
      <p:sp>
        <p:nvSpPr>
          <p:cNvPr id="6" name="TextBox 6"/>
          <p:cNvSpPr txBox="1"/>
          <p:nvPr/>
        </p:nvSpPr>
        <p:spPr>
          <a:xfrm>
            <a:off x="10459508" y="4609528"/>
            <a:ext cx="7405580" cy="5240020"/>
          </a:xfrm>
          <a:prstGeom prst="rect">
            <a:avLst/>
          </a:prstGeom>
        </p:spPr>
        <p:txBody>
          <a:bodyPr lIns="0" tIns="0" rIns="0" bIns="0" rtlCol="0" anchor="t">
            <a:spAutoFit/>
          </a:bodyPr>
          <a:lstStyle/>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Active la fonction Anti-vol dans les paramètres de stratégie.</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 Coche l’envoi de SMS en cas de changement de SIM et entre un numéro de confiance.</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 Optionnellement, active le verrouillage automatique en cas de SIM non autorisée.</a:t>
            </a:r>
          </a:p>
          <a:p>
            <a:pPr marL="626106" lvl="1" indent="-313053" algn="l">
              <a:lnSpc>
                <a:spcPts val="3769"/>
              </a:lnSpc>
              <a:buFont typeface="Arial"/>
              <a:buChar char="•"/>
            </a:pPr>
            <a:r>
              <a:rPr lang="en-US" sz="2899">
                <a:solidFill>
                  <a:srgbClr val="66BB6A"/>
                </a:solidFill>
                <a:latin typeface="Alice Bold"/>
                <a:ea typeface="Alice Bold"/>
                <a:cs typeface="Alice Bold"/>
                <a:sym typeface="Alice Bold"/>
              </a:rPr>
              <a:t>Enfin, clique sur Appliquer puis OK pour valider et déployer la stratégie.</a:t>
            </a:r>
          </a:p>
          <a:p>
            <a:pPr algn="l">
              <a:lnSpc>
                <a:spcPts val="3769"/>
              </a:lnSpc>
            </a:pPr>
            <a:endParaRPr lang="en-US" sz="2899">
              <a:solidFill>
                <a:srgbClr val="66BB6A"/>
              </a:solidFill>
              <a:latin typeface="Alice Bold"/>
              <a:ea typeface="Alice Bold"/>
              <a:cs typeface="Alice Bold"/>
              <a:sym typeface="Alice Bold"/>
            </a:endParaRPr>
          </a:p>
        </p:txBody>
      </p:sp>
      <p:sp>
        <p:nvSpPr>
          <p:cNvPr id="7" name="TextBox 7"/>
          <p:cNvSpPr txBox="1"/>
          <p:nvPr/>
        </p:nvSpPr>
        <p:spPr>
          <a:xfrm>
            <a:off x="10459508" y="1876819"/>
            <a:ext cx="7256804" cy="2567600"/>
          </a:xfrm>
          <a:prstGeom prst="rect">
            <a:avLst/>
          </a:prstGeom>
        </p:spPr>
        <p:txBody>
          <a:bodyPr lIns="0" tIns="0" rIns="0" bIns="0" rtlCol="0" anchor="t">
            <a:spAutoFit/>
          </a:bodyPr>
          <a:lstStyle/>
          <a:p>
            <a:pPr algn="ctr">
              <a:lnSpc>
                <a:spcPts val="3378"/>
              </a:lnSpc>
              <a:spcBef>
                <a:spcPct val="0"/>
              </a:spcBef>
            </a:pPr>
            <a:r>
              <a:rPr lang="en-US" sz="2413" spc="84">
                <a:solidFill>
                  <a:srgbClr val="66BB6A"/>
                </a:solidFill>
                <a:latin typeface="Alice Bold"/>
                <a:ea typeface="Alice Bold"/>
                <a:cs typeface="Alice Bold"/>
                <a:sym typeface="Alice Bold"/>
              </a:rPr>
              <a:t>Panneau de gauche → Appareils mobiles → Sélectionne un groupe mobile</a:t>
            </a:r>
          </a:p>
          <a:p>
            <a:pPr algn="ctr">
              <a:lnSpc>
                <a:spcPts val="3378"/>
              </a:lnSpc>
              <a:spcBef>
                <a:spcPct val="0"/>
              </a:spcBef>
            </a:pPr>
            <a:r>
              <a:rPr lang="en-US" sz="2413" spc="84">
                <a:solidFill>
                  <a:srgbClr val="66BB6A"/>
                </a:solidFill>
                <a:latin typeface="Alice Bold"/>
                <a:ea typeface="Alice Bold"/>
                <a:cs typeface="Alice Bold"/>
                <a:sym typeface="Alice Bold"/>
              </a:rPr>
              <a:t> Onglet "Stratégies" → Clic droit → "Créer une stratégie"</a:t>
            </a:r>
          </a:p>
          <a:p>
            <a:pPr algn="ctr">
              <a:lnSpc>
                <a:spcPts val="3378"/>
              </a:lnSpc>
              <a:spcBef>
                <a:spcPct val="0"/>
              </a:spcBef>
            </a:pPr>
            <a:r>
              <a:rPr lang="en-US" sz="2413" spc="84">
                <a:solidFill>
                  <a:srgbClr val="66BB6A"/>
                </a:solidFill>
                <a:latin typeface="Alice Bold"/>
                <a:ea typeface="Alice Bold"/>
                <a:cs typeface="Alice Bold"/>
                <a:sym typeface="Alice Bold"/>
              </a:rPr>
              <a:t> Choisir le produit : Kaspersky Endpoint Security for Android</a:t>
            </a:r>
          </a:p>
        </p:txBody>
      </p:sp>
    </p:spTree>
  </p:cSld>
  <p:clrMapOvr>
    <a:masterClrMapping/>
  </p:clrMapOvr>
  <p:transition spd="slow">
    <p:cover dir="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25743" y="-155422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444480" y="547192"/>
            <a:ext cx="4432411" cy="9504021"/>
          </a:xfrm>
          <a:custGeom>
            <a:avLst/>
            <a:gdLst/>
            <a:ahLst/>
            <a:cxnLst/>
            <a:rect l="l" t="t" r="r" b="b"/>
            <a:pathLst>
              <a:path w="4432411" h="9504021">
                <a:moveTo>
                  <a:pt x="0" y="0"/>
                </a:moveTo>
                <a:lnTo>
                  <a:pt x="4432411" y="0"/>
                </a:lnTo>
                <a:lnTo>
                  <a:pt x="4432411" y="9504021"/>
                </a:lnTo>
                <a:lnTo>
                  <a:pt x="0" y="9504021"/>
                </a:lnTo>
                <a:lnTo>
                  <a:pt x="0" y="0"/>
                </a:lnTo>
                <a:close/>
              </a:path>
            </a:pathLst>
          </a:custGeom>
          <a:blipFill>
            <a:blip r:embed="rId6"/>
            <a:stretch>
              <a:fillRect l="-1327" r="-1327"/>
            </a:stretch>
          </a:blipFill>
        </p:spPr>
      </p:sp>
      <p:sp>
        <p:nvSpPr>
          <p:cNvPr id="5" name="TextBox 5"/>
          <p:cNvSpPr txBox="1"/>
          <p:nvPr/>
        </p:nvSpPr>
        <p:spPr>
          <a:xfrm>
            <a:off x="6859526" y="579371"/>
            <a:ext cx="10719357" cy="1189955"/>
          </a:xfrm>
          <a:prstGeom prst="rect">
            <a:avLst/>
          </a:prstGeom>
        </p:spPr>
        <p:txBody>
          <a:bodyPr lIns="0" tIns="0" rIns="0" bIns="0" rtlCol="0" anchor="t">
            <a:spAutoFit/>
          </a:bodyPr>
          <a:lstStyle/>
          <a:p>
            <a:pPr algn="l">
              <a:lnSpc>
                <a:spcPts val="4506"/>
              </a:lnSpc>
            </a:pPr>
            <a:r>
              <a:rPr lang="en-US" sz="4552" spc="159">
                <a:solidFill>
                  <a:srgbClr val="040506"/>
                </a:solidFill>
                <a:latin typeface="Alice"/>
                <a:ea typeface="Alice"/>
                <a:cs typeface="Alice"/>
                <a:sym typeface="Alice"/>
              </a:rPr>
              <a:t>Installation sur un appareil mobile</a:t>
            </a:r>
          </a:p>
          <a:p>
            <a:pPr algn="l">
              <a:lnSpc>
                <a:spcPts val="4506"/>
              </a:lnSpc>
            </a:pPr>
            <a:endParaRPr lang="en-US" sz="4552" spc="159">
              <a:solidFill>
                <a:srgbClr val="040506"/>
              </a:solidFill>
              <a:latin typeface="Alice"/>
              <a:ea typeface="Alice"/>
              <a:cs typeface="Alice"/>
              <a:sym typeface="Alice"/>
            </a:endParaRPr>
          </a:p>
        </p:txBody>
      </p:sp>
      <p:sp>
        <p:nvSpPr>
          <p:cNvPr id="6" name="TextBox 6"/>
          <p:cNvSpPr txBox="1"/>
          <p:nvPr/>
        </p:nvSpPr>
        <p:spPr>
          <a:xfrm>
            <a:off x="6859526" y="3567977"/>
            <a:ext cx="8743704" cy="3582031"/>
          </a:xfrm>
          <a:prstGeom prst="rect">
            <a:avLst/>
          </a:prstGeom>
        </p:spPr>
        <p:txBody>
          <a:bodyPr lIns="0" tIns="0" rIns="0" bIns="0" rtlCol="0" anchor="t">
            <a:spAutoFit/>
          </a:bodyPr>
          <a:lstStyle/>
          <a:p>
            <a:pPr marL="786648" lvl="1" indent="-393324" algn="l">
              <a:lnSpc>
                <a:spcPts val="4736"/>
              </a:lnSpc>
              <a:buFont typeface="Arial"/>
              <a:buChar char="•"/>
            </a:pPr>
            <a:r>
              <a:rPr lang="en-US" sz="3643">
                <a:solidFill>
                  <a:srgbClr val="66BB6A"/>
                </a:solidFill>
                <a:latin typeface="Alice Bold"/>
                <a:ea typeface="Alice Bold"/>
                <a:cs typeface="Alice Bold"/>
                <a:sym typeface="Alice Bold"/>
              </a:rPr>
              <a:t>Ouvrir l'invitation reçue sur l'appareil mobile </a:t>
            </a:r>
          </a:p>
          <a:p>
            <a:pPr marL="786648" lvl="1" indent="-393324" algn="l">
              <a:lnSpc>
                <a:spcPts val="4736"/>
              </a:lnSpc>
              <a:buFont typeface="Arial"/>
              <a:buChar char="•"/>
            </a:pPr>
            <a:r>
              <a:rPr lang="en-US" sz="3643">
                <a:solidFill>
                  <a:srgbClr val="66BB6A"/>
                </a:solidFill>
                <a:latin typeface="Alice Bold"/>
                <a:ea typeface="Alice Bold"/>
                <a:cs typeface="Alice Bold"/>
                <a:sym typeface="Alice Bold"/>
              </a:rPr>
              <a:t>Télécharger l'application Kaspersky Endpoint Security </a:t>
            </a:r>
          </a:p>
          <a:p>
            <a:pPr marL="786648" lvl="1" indent="-393324" algn="l">
              <a:lnSpc>
                <a:spcPts val="4736"/>
              </a:lnSpc>
              <a:buFont typeface="Arial"/>
              <a:buChar char="•"/>
            </a:pPr>
            <a:r>
              <a:rPr lang="en-US" sz="3643">
                <a:solidFill>
                  <a:srgbClr val="66BB6A"/>
                </a:solidFill>
                <a:latin typeface="Alice Bold"/>
                <a:ea typeface="Alice Bold"/>
                <a:cs typeface="Alice Bold"/>
                <a:sym typeface="Alice Bold"/>
              </a:rPr>
              <a:t>Activer les autorisations nécessaires sur l'appareil </a:t>
            </a:r>
          </a:p>
        </p:txBody>
      </p:sp>
      <p:sp>
        <p:nvSpPr>
          <p:cNvPr id="7" name="TextBox 7"/>
          <p:cNvSpPr txBox="1"/>
          <p:nvPr/>
        </p:nvSpPr>
        <p:spPr>
          <a:xfrm>
            <a:off x="6406017" y="2321161"/>
            <a:ext cx="9994787" cy="646741"/>
          </a:xfrm>
          <a:prstGeom prst="rect">
            <a:avLst/>
          </a:prstGeom>
        </p:spPr>
        <p:txBody>
          <a:bodyPr lIns="0" tIns="0" rIns="0" bIns="0" rtlCol="0" anchor="t">
            <a:spAutoFit/>
          </a:bodyPr>
          <a:lstStyle/>
          <a:p>
            <a:pPr algn="ctr">
              <a:lnSpc>
                <a:spcPts val="5231"/>
              </a:lnSpc>
              <a:spcBef>
                <a:spcPct val="0"/>
              </a:spcBef>
            </a:pPr>
            <a:r>
              <a:rPr lang="en-US" sz="3737" spc="130">
                <a:solidFill>
                  <a:srgbClr val="66BB6A"/>
                </a:solidFill>
                <a:latin typeface="Alice Bold"/>
                <a:ea typeface="Alice Bold"/>
                <a:cs typeface="Alice Bold"/>
                <a:sym typeface="Alice Bold"/>
              </a:rPr>
              <a:t>Dans votre smarphtone </a:t>
            </a:r>
          </a:p>
        </p:txBody>
      </p:sp>
    </p:spTree>
  </p:cSld>
  <p:clrMapOvr>
    <a:masterClrMapping/>
  </p:clrMapOvr>
  <p:transition>
    <p:circl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grpSp>
        <p:nvGrpSpPr>
          <p:cNvPr id="2" name="Group 2"/>
          <p:cNvGrpSpPr/>
          <p:nvPr/>
        </p:nvGrpSpPr>
        <p:grpSpPr>
          <a:xfrm>
            <a:off x="9793153" y="0"/>
            <a:ext cx="8958965" cy="15582497"/>
            <a:chOff x="0" y="0"/>
            <a:chExt cx="6108573" cy="10624756"/>
          </a:xfrm>
        </p:grpSpPr>
        <p:sp>
          <p:nvSpPr>
            <p:cNvPr id="3" name="Freeform 3"/>
            <p:cNvSpPr/>
            <p:nvPr/>
          </p:nvSpPr>
          <p:spPr>
            <a:xfrm>
              <a:off x="0" y="0"/>
              <a:ext cx="6108573" cy="10624756"/>
            </a:xfrm>
            <a:custGeom>
              <a:avLst/>
              <a:gdLst/>
              <a:ahLst/>
              <a:cxnLst/>
              <a:rect l="l" t="t" r="r" b="b"/>
              <a:pathLst>
                <a:path w="6108573" h="10624756">
                  <a:moveTo>
                    <a:pt x="6108573" y="0"/>
                  </a:moveTo>
                  <a:lnTo>
                    <a:pt x="6108573" y="5513824"/>
                  </a:lnTo>
                  <a:cubicBezTo>
                    <a:pt x="6108573" y="8336609"/>
                    <a:pt x="4741164" y="10624756"/>
                    <a:pt x="3054350" y="10624756"/>
                  </a:cubicBezTo>
                  <a:cubicBezTo>
                    <a:pt x="1367536" y="10624756"/>
                    <a:pt x="0" y="8336609"/>
                    <a:pt x="0" y="5514036"/>
                  </a:cubicBezTo>
                  <a:lnTo>
                    <a:pt x="0" y="0"/>
                  </a:lnTo>
                  <a:lnTo>
                    <a:pt x="6108573" y="0"/>
                  </a:lnTo>
                  <a:close/>
                </a:path>
              </a:pathLst>
            </a:custGeom>
            <a:blipFill>
              <a:blip r:embed="rId2"/>
              <a:stretch>
                <a:fillRect t="-7065" b="-7065"/>
              </a:stretch>
            </a:blipFill>
          </p:spPr>
        </p:sp>
      </p:grpSp>
      <p:grpSp>
        <p:nvGrpSpPr>
          <p:cNvPr id="4" name="Group 4"/>
          <p:cNvGrpSpPr/>
          <p:nvPr/>
        </p:nvGrpSpPr>
        <p:grpSpPr>
          <a:xfrm>
            <a:off x="-1543050" y="-54747"/>
            <a:ext cx="2760734" cy="10341747"/>
            <a:chOff x="0" y="0"/>
            <a:chExt cx="727107" cy="2723752"/>
          </a:xfrm>
        </p:grpSpPr>
        <p:sp>
          <p:nvSpPr>
            <p:cNvPr id="5" name="Freeform 5"/>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66BB6A"/>
            </a:solidFill>
          </p:spPr>
        </p:sp>
        <p:sp>
          <p:nvSpPr>
            <p:cNvPr id="6" name="TextBox 6"/>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7" name="TextBox 7"/>
          <p:cNvSpPr txBox="1"/>
          <p:nvPr/>
        </p:nvSpPr>
        <p:spPr>
          <a:xfrm>
            <a:off x="1536306" y="1750910"/>
            <a:ext cx="8256847" cy="1457325"/>
          </a:xfrm>
          <a:prstGeom prst="rect">
            <a:avLst/>
          </a:prstGeom>
        </p:spPr>
        <p:txBody>
          <a:bodyPr lIns="0" tIns="0" rIns="0" bIns="0" rtlCol="0" anchor="t">
            <a:spAutoFit/>
          </a:bodyPr>
          <a:lstStyle/>
          <a:p>
            <a:pPr marL="0" lvl="0" indent="0" algn="ctr">
              <a:lnSpc>
                <a:spcPts val="5724"/>
              </a:lnSpc>
              <a:spcBef>
                <a:spcPct val="0"/>
              </a:spcBef>
            </a:pPr>
            <a:r>
              <a:rPr lang="en-US" sz="4770">
                <a:solidFill>
                  <a:srgbClr val="FFFFFF"/>
                </a:solidFill>
                <a:latin typeface="Alice Bold"/>
                <a:ea typeface="Alice Bold"/>
                <a:cs typeface="Alice Bold"/>
                <a:sym typeface="Alice Bold"/>
              </a:rPr>
              <a:t>CONFIGURATION INITIALE DE L’APPLICATION</a:t>
            </a:r>
          </a:p>
        </p:txBody>
      </p:sp>
      <p:sp>
        <p:nvSpPr>
          <p:cNvPr id="8" name="TextBox 8"/>
          <p:cNvSpPr txBox="1"/>
          <p:nvPr/>
        </p:nvSpPr>
        <p:spPr>
          <a:xfrm>
            <a:off x="2372646" y="3964473"/>
            <a:ext cx="6265546" cy="4351031"/>
          </a:xfrm>
          <a:prstGeom prst="rect">
            <a:avLst/>
          </a:prstGeom>
        </p:spPr>
        <p:txBody>
          <a:bodyPr lIns="0" tIns="0" rIns="0" bIns="0" rtlCol="0" anchor="t">
            <a:spAutoFit/>
          </a:bodyPr>
          <a:lstStyle/>
          <a:p>
            <a:pPr marL="685522" lvl="1" indent="-342761" algn="l">
              <a:lnSpc>
                <a:spcPts val="4381"/>
              </a:lnSpc>
              <a:buFont typeface="Arial"/>
              <a:buChar char="•"/>
            </a:pPr>
            <a:r>
              <a:rPr lang="en-US" sz="3175">
                <a:solidFill>
                  <a:srgbClr val="FFFFFF"/>
                </a:solidFill>
                <a:latin typeface="Alice Bold"/>
                <a:ea typeface="Alice Bold"/>
                <a:cs typeface="Alice Bold"/>
                <a:sym typeface="Alice Bold"/>
              </a:rPr>
              <a:t>Sa</a:t>
            </a:r>
            <a:r>
              <a:rPr lang="en-US" sz="3175" u="none" strike="noStrike">
                <a:solidFill>
                  <a:srgbClr val="FFFFFF"/>
                </a:solidFill>
                <a:latin typeface="Alice Bold"/>
                <a:ea typeface="Alice Bold"/>
                <a:cs typeface="Alice Bold"/>
                <a:sym typeface="Alice Bold"/>
              </a:rPr>
              <a:t>isir l’adresse IP du serveur d’administration KSC.</a:t>
            </a:r>
          </a:p>
          <a:p>
            <a:pPr marL="685522" lvl="1" indent="-342761" algn="l">
              <a:lnSpc>
                <a:spcPts val="4381"/>
              </a:lnSpc>
              <a:buFont typeface="Arial"/>
              <a:buChar char="•"/>
            </a:pPr>
            <a:r>
              <a:rPr lang="en-US" sz="3175" u="none" strike="noStrike">
                <a:solidFill>
                  <a:srgbClr val="FFFFFF"/>
                </a:solidFill>
                <a:latin typeface="Alice Bold"/>
                <a:ea typeface="Alice Bold"/>
                <a:cs typeface="Alice Bold"/>
                <a:sym typeface="Alice Bold"/>
              </a:rPr>
              <a:t>Ouvrir le port TCP 13292 pour la communication entre le mobile et le serveur KSC.</a:t>
            </a:r>
          </a:p>
          <a:p>
            <a:pPr marL="685522" lvl="1" indent="-342761" algn="l">
              <a:lnSpc>
                <a:spcPts val="4381"/>
              </a:lnSpc>
              <a:buFont typeface="Arial"/>
              <a:buChar char="•"/>
            </a:pPr>
            <a:r>
              <a:rPr lang="en-US" sz="3175" u="none" strike="noStrike">
                <a:solidFill>
                  <a:srgbClr val="FFFFFF"/>
                </a:solidFill>
                <a:latin typeface="Alice Bold"/>
                <a:ea typeface="Alice Bold"/>
                <a:cs typeface="Alice Bold"/>
                <a:sym typeface="Alice Bold"/>
              </a:rPr>
              <a:t>Saisir le nom de votre groupe </a:t>
            </a:r>
          </a:p>
          <a:p>
            <a:pPr marL="685522" lvl="1" indent="-342761" algn="l">
              <a:lnSpc>
                <a:spcPts val="4381"/>
              </a:lnSpc>
              <a:buFont typeface="Arial"/>
              <a:buChar char="•"/>
            </a:pPr>
            <a:r>
              <a:rPr lang="en-US" sz="3175" u="none" strike="noStrike">
                <a:solidFill>
                  <a:srgbClr val="FFFFFF"/>
                </a:solidFill>
                <a:latin typeface="Alice Bold"/>
                <a:ea typeface="Alice Bold"/>
                <a:cs typeface="Alice Bold"/>
                <a:sym typeface="Alice Bold"/>
              </a:rPr>
              <a:t>Saisir votre adresse email</a:t>
            </a:r>
          </a:p>
          <a:p>
            <a:pPr algn="l">
              <a:lnSpc>
                <a:spcPts val="3896"/>
              </a:lnSpc>
            </a:pPr>
            <a:endParaRPr lang="en-US" sz="3175" u="none" strike="noStrike">
              <a:solidFill>
                <a:srgbClr val="FFFFFF"/>
              </a:solidFill>
              <a:latin typeface="Alice Bold"/>
              <a:ea typeface="Alice Bold"/>
              <a:cs typeface="Alice Bold"/>
              <a:sym typeface="Alice Bold"/>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953440" y="0"/>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C5739"/>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6721613"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C5739"/>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3684000" y="1803937"/>
            <a:ext cx="3987419" cy="6324872"/>
          </a:xfrm>
          <a:custGeom>
            <a:avLst/>
            <a:gdLst/>
            <a:ahLst/>
            <a:cxnLst/>
            <a:rect l="l" t="t" r="r" b="b"/>
            <a:pathLst>
              <a:path w="3987419" h="6324872">
                <a:moveTo>
                  <a:pt x="0" y="0"/>
                </a:moveTo>
                <a:lnTo>
                  <a:pt x="3987419" y="0"/>
                </a:lnTo>
                <a:lnTo>
                  <a:pt x="3987419" y="6324872"/>
                </a:lnTo>
                <a:lnTo>
                  <a:pt x="0" y="6324872"/>
                </a:lnTo>
                <a:lnTo>
                  <a:pt x="0" y="0"/>
                </a:lnTo>
                <a:close/>
              </a:path>
            </a:pathLst>
          </a:custGeom>
          <a:blipFill>
            <a:blip r:embed="rId2"/>
            <a:stretch>
              <a:fillRect/>
            </a:stretch>
          </a:blipFill>
        </p:spPr>
      </p:sp>
      <p:sp>
        <p:nvSpPr>
          <p:cNvPr id="9" name="Freeform 9"/>
          <p:cNvSpPr/>
          <p:nvPr/>
        </p:nvSpPr>
        <p:spPr>
          <a:xfrm>
            <a:off x="9410309" y="1705775"/>
            <a:ext cx="3853906" cy="6356958"/>
          </a:xfrm>
          <a:custGeom>
            <a:avLst/>
            <a:gdLst/>
            <a:ahLst/>
            <a:cxnLst/>
            <a:rect l="l" t="t" r="r" b="b"/>
            <a:pathLst>
              <a:path w="3853906" h="6356958">
                <a:moveTo>
                  <a:pt x="0" y="0"/>
                </a:moveTo>
                <a:lnTo>
                  <a:pt x="3853906" y="0"/>
                </a:lnTo>
                <a:lnTo>
                  <a:pt x="3853906" y="6356959"/>
                </a:lnTo>
                <a:lnTo>
                  <a:pt x="0" y="6356959"/>
                </a:lnTo>
                <a:lnTo>
                  <a:pt x="0" y="0"/>
                </a:lnTo>
                <a:close/>
              </a:path>
            </a:pathLst>
          </a:custGeom>
          <a:blipFill>
            <a:blip r:embed="rId3"/>
            <a:stretch>
              <a:fillRect/>
            </a:stretch>
          </a:blipFill>
        </p:spPr>
      </p:sp>
      <p:sp>
        <p:nvSpPr>
          <p:cNvPr id="10" name="TextBox 10"/>
          <p:cNvSpPr txBox="1"/>
          <p:nvPr/>
        </p:nvSpPr>
        <p:spPr>
          <a:xfrm>
            <a:off x="3473207" y="8346409"/>
            <a:ext cx="5441222" cy="1172149"/>
          </a:xfrm>
          <a:prstGeom prst="rect">
            <a:avLst/>
          </a:prstGeom>
        </p:spPr>
        <p:txBody>
          <a:bodyPr lIns="0" tIns="0" rIns="0" bIns="0" rtlCol="0" anchor="t">
            <a:spAutoFit/>
          </a:bodyPr>
          <a:lstStyle/>
          <a:p>
            <a:pPr algn="l">
              <a:lnSpc>
                <a:spcPts val="4693"/>
              </a:lnSpc>
              <a:spcBef>
                <a:spcPct val="0"/>
              </a:spcBef>
            </a:pPr>
            <a:r>
              <a:rPr lang="en-US" sz="3352" spc="117">
                <a:solidFill>
                  <a:srgbClr val="66BB6A"/>
                </a:solidFill>
                <a:latin typeface="Alice Bold"/>
                <a:ea typeface="Alice Bold"/>
                <a:cs typeface="Alice Bold"/>
                <a:sym typeface="Alice Bold"/>
              </a:rPr>
              <a:t>Sélectionnez "Paramètres de l'application" </a:t>
            </a:r>
          </a:p>
        </p:txBody>
      </p:sp>
      <p:sp>
        <p:nvSpPr>
          <p:cNvPr id="11" name="TextBox 11"/>
          <p:cNvSpPr txBox="1"/>
          <p:nvPr/>
        </p:nvSpPr>
        <p:spPr>
          <a:xfrm>
            <a:off x="9657027" y="8564276"/>
            <a:ext cx="7214376" cy="1321374"/>
          </a:xfrm>
          <a:prstGeom prst="rect">
            <a:avLst/>
          </a:prstGeom>
        </p:spPr>
        <p:txBody>
          <a:bodyPr lIns="0" tIns="0" rIns="0" bIns="0" rtlCol="0" anchor="t">
            <a:spAutoFit/>
          </a:bodyPr>
          <a:lstStyle/>
          <a:p>
            <a:pPr algn="ctr">
              <a:lnSpc>
                <a:spcPts val="5393"/>
              </a:lnSpc>
              <a:spcBef>
                <a:spcPct val="0"/>
              </a:spcBef>
            </a:pPr>
            <a:r>
              <a:rPr lang="en-US" sz="3852" spc="134">
                <a:solidFill>
                  <a:srgbClr val="66BB6A"/>
                </a:solidFill>
                <a:latin typeface="Alice Bold"/>
                <a:ea typeface="Alice Bold"/>
                <a:cs typeface="Alice Bold"/>
                <a:sym typeface="Alice Bold"/>
              </a:rPr>
              <a:t>Synchroniser maintenant.</a:t>
            </a:r>
          </a:p>
          <a:p>
            <a:pPr algn="ctr">
              <a:lnSpc>
                <a:spcPts val="5393"/>
              </a:lnSpc>
              <a:spcBef>
                <a:spcPct val="0"/>
              </a:spcBef>
            </a:pPr>
            <a:endParaRPr lang="en-US" sz="3852" spc="134">
              <a:solidFill>
                <a:srgbClr val="66BB6A"/>
              </a:solidFill>
              <a:latin typeface="Alice Bold"/>
              <a:ea typeface="Alice Bold"/>
              <a:cs typeface="Alice Bold"/>
              <a:sym typeface="Alice Bold"/>
            </a:endParaRPr>
          </a:p>
        </p:txBody>
      </p:sp>
      <p:sp>
        <p:nvSpPr>
          <p:cNvPr id="12" name="TextBox 12"/>
          <p:cNvSpPr txBox="1"/>
          <p:nvPr/>
        </p:nvSpPr>
        <p:spPr>
          <a:xfrm>
            <a:off x="3010840" y="354556"/>
            <a:ext cx="12849208" cy="779719"/>
          </a:xfrm>
          <a:prstGeom prst="rect">
            <a:avLst/>
          </a:prstGeom>
        </p:spPr>
        <p:txBody>
          <a:bodyPr lIns="0" tIns="0" rIns="0" bIns="0" rtlCol="0" anchor="t">
            <a:spAutoFit/>
          </a:bodyPr>
          <a:lstStyle/>
          <a:p>
            <a:pPr algn="ctr">
              <a:lnSpc>
                <a:spcPts val="6373"/>
              </a:lnSpc>
              <a:spcBef>
                <a:spcPct val="0"/>
              </a:spcBef>
            </a:pPr>
            <a:r>
              <a:rPr lang="en-US" sz="4552" spc="159">
                <a:solidFill>
                  <a:srgbClr val="040506"/>
                </a:solidFill>
                <a:latin typeface="Alice"/>
                <a:ea typeface="Alice"/>
                <a:cs typeface="Alice"/>
                <a:sym typeface="Alice"/>
              </a:rPr>
              <a:t>Synchronisation de l’appareil avec la console</a:t>
            </a:r>
          </a:p>
        </p:txBody>
      </p:sp>
    </p:spTree>
  </p:cSld>
  <p:clrMapOvr>
    <a:masterClrMapping/>
  </p:clrMapOvr>
  <p:transition>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953440" y="0"/>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C5739"/>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6721613"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C5739"/>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4630351" y="1511000"/>
            <a:ext cx="5506708" cy="6911609"/>
          </a:xfrm>
          <a:custGeom>
            <a:avLst/>
            <a:gdLst/>
            <a:ahLst/>
            <a:cxnLst/>
            <a:rect l="l" t="t" r="r" b="b"/>
            <a:pathLst>
              <a:path w="5506708" h="6911609">
                <a:moveTo>
                  <a:pt x="0" y="0"/>
                </a:moveTo>
                <a:lnTo>
                  <a:pt x="5506709" y="0"/>
                </a:lnTo>
                <a:lnTo>
                  <a:pt x="5506709" y="6911609"/>
                </a:lnTo>
                <a:lnTo>
                  <a:pt x="0" y="6911609"/>
                </a:lnTo>
                <a:lnTo>
                  <a:pt x="0" y="0"/>
                </a:lnTo>
                <a:close/>
              </a:path>
            </a:pathLst>
          </a:custGeom>
          <a:blipFill>
            <a:blip r:embed="rId2"/>
            <a:stretch>
              <a:fillRect/>
            </a:stretch>
          </a:blipFill>
        </p:spPr>
      </p:sp>
      <p:sp>
        <p:nvSpPr>
          <p:cNvPr id="9" name="Freeform 9"/>
          <p:cNvSpPr/>
          <p:nvPr/>
        </p:nvSpPr>
        <p:spPr>
          <a:xfrm>
            <a:off x="11337262" y="1737128"/>
            <a:ext cx="6098473" cy="6458490"/>
          </a:xfrm>
          <a:custGeom>
            <a:avLst/>
            <a:gdLst/>
            <a:ahLst/>
            <a:cxnLst/>
            <a:rect l="l" t="t" r="r" b="b"/>
            <a:pathLst>
              <a:path w="6098473" h="6458490">
                <a:moveTo>
                  <a:pt x="0" y="0"/>
                </a:moveTo>
                <a:lnTo>
                  <a:pt x="6098473" y="0"/>
                </a:lnTo>
                <a:lnTo>
                  <a:pt x="6098473" y="6458490"/>
                </a:lnTo>
                <a:lnTo>
                  <a:pt x="0" y="6458490"/>
                </a:lnTo>
                <a:lnTo>
                  <a:pt x="0" y="0"/>
                </a:lnTo>
                <a:close/>
              </a:path>
            </a:pathLst>
          </a:custGeom>
          <a:blipFill>
            <a:blip r:embed="rId3"/>
            <a:stretch>
              <a:fillRect/>
            </a:stretch>
          </a:blipFill>
        </p:spPr>
      </p:sp>
      <p:sp>
        <p:nvSpPr>
          <p:cNvPr id="10" name="TextBox 10"/>
          <p:cNvSpPr txBox="1"/>
          <p:nvPr/>
        </p:nvSpPr>
        <p:spPr>
          <a:xfrm>
            <a:off x="5126180" y="8346409"/>
            <a:ext cx="4515052" cy="1762699"/>
          </a:xfrm>
          <a:prstGeom prst="rect">
            <a:avLst/>
          </a:prstGeom>
        </p:spPr>
        <p:txBody>
          <a:bodyPr lIns="0" tIns="0" rIns="0" bIns="0" rtlCol="0" anchor="t">
            <a:spAutoFit/>
          </a:bodyPr>
          <a:lstStyle/>
          <a:p>
            <a:pPr algn="ctr">
              <a:lnSpc>
                <a:spcPts val="4693"/>
              </a:lnSpc>
              <a:spcBef>
                <a:spcPct val="0"/>
              </a:spcBef>
            </a:pPr>
            <a:r>
              <a:rPr lang="en-US" sz="3352" spc="117">
                <a:solidFill>
                  <a:srgbClr val="66BB6A"/>
                </a:solidFill>
                <a:latin typeface="Alice Bold"/>
                <a:ea typeface="Alice Bold"/>
                <a:cs typeface="Alice Bold"/>
                <a:sym typeface="Alice Bold"/>
              </a:rPr>
              <a:t>Icône rouge = appareil hors ligne ou non synchronisé.</a:t>
            </a:r>
          </a:p>
        </p:txBody>
      </p:sp>
      <p:sp>
        <p:nvSpPr>
          <p:cNvPr id="11" name="TextBox 11"/>
          <p:cNvSpPr txBox="1"/>
          <p:nvPr/>
        </p:nvSpPr>
        <p:spPr>
          <a:xfrm>
            <a:off x="11337262" y="8571834"/>
            <a:ext cx="6347803" cy="1321374"/>
          </a:xfrm>
          <a:prstGeom prst="rect">
            <a:avLst/>
          </a:prstGeom>
        </p:spPr>
        <p:txBody>
          <a:bodyPr lIns="0" tIns="0" rIns="0" bIns="0" rtlCol="0" anchor="t">
            <a:spAutoFit/>
          </a:bodyPr>
          <a:lstStyle/>
          <a:p>
            <a:pPr algn="ctr">
              <a:lnSpc>
                <a:spcPts val="5393"/>
              </a:lnSpc>
              <a:spcBef>
                <a:spcPct val="0"/>
              </a:spcBef>
            </a:pPr>
            <a:r>
              <a:rPr lang="en-US" sz="3852" spc="134">
                <a:solidFill>
                  <a:srgbClr val="66BB6A"/>
                </a:solidFill>
                <a:latin typeface="Alice Bold"/>
                <a:ea typeface="Alice Bold"/>
                <a:cs typeface="Alice Bold"/>
                <a:sym typeface="Alice Bold"/>
              </a:rPr>
              <a:t>Icône verte = stratégie appliquée avec succès.</a:t>
            </a:r>
          </a:p>
        </p:txBody>
      </p:sp>
      <p:sp>
        <p:nvSpPr>
          <p:cNvPr id="12" name="TextBox 12"/>
          <p:cNvSpPr txBox="1"/>
          <p:nvPr/>
        </p:nvSpPr>
        <p:spPr>
          <a:xfrm>
            <a:off x="3473207" y="350281"/>
            <a:ext cx="9771906" cy="779719"/>
          </a:xfrm>
          <a:prstGeom prst="rect">
            <a:avLst/>
          </a:prstGeom>
        </p:spPr>
        <p:txBody>
          <a:bodyPr lIns="0" tIns="0" rIns="0" bIns="0" rtlCol="0" anchor="t">
            <a:spAutoFit/>
          </a:bodyPr>
          <a:lstStyle/>
          <a:p>
            <a:pPr algn="ctr">
              <a:lnSpc>
                <a:spcPts val="6373"/>
              </a:lnSpc>
              <a:spcBef>
                <a:spcPct val="0"/>
              </a:spcBef>
            </a:pPr>
            <a:r>
              <a:rPr lang="en-US" sz="4552" spc="159">
                <a:solidFill>
                  <a:srgbClr val="040506"/>
                </a:solidFill>
                <a:latin typeface="Alice"/>
                <a:ea typeface="Alice"/>
                <a:cs typeface="Alice"/>
                <a:sym typeface="Alice"/>
              </a:rPr>
              <a:t>Vérifier l’application de la stratégie</a:t>
            </a:r>
          </a:p>
        </p:txBody>
      </p:sp>
    </p:spTree>
  </p:cSld>
  <p:clrMapOvr>
    <a:masterClrMapping/>
  </p:clrMapOvr>
  <p:transition>
    <p:push dir="d"/>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C5739"/>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0"/>
            <a:ext cx="7019697" cy="11679088"/>
            <a:chOff x="0" y="0"/>
            <a:chExt cx="660400" cy="1098747"/>
          </a:xfrm>
        </p:grpSpPr>
        <p:sp>
          <p:nvSpPr>
            <p:cNvPr id="6" name="Freeform 6"/>
            <p:cNvSpPr/>
            <p:nvPr/>
          </p:nvSpPr>
          <p:spPr>
            <a:xfrm>
              <a:off x="0" y="0"/>
              <a:ext cx="660400" cy="1098747"/>
            </a:xfrm>
            <a:custGeom>
              <a:avLst/>
              <a:gdLst/>
              <a:ahLst/>
              <a:cxnLst/>
              <a:rect l="l" t="t" r="r" b="b"/>
              <a:pathLst>
                <a:path w="660400" h="109874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4854"/>
                  </a:cubicBezTo>
                  <a:lnTo>
                    <a:pt x="660400" y="1098747"/>
                  </a:lnTo>
                  <a:lnTo>
                    <a:pt x="0" y="1098747"/>
                  </a:lnTo>
                  <a:lnTo>
                    <a:pt x="0" y="335421"/>
                  </a:lnTo>
                  <a:cubicBezTo>
                    <a:pt x="1782" y="185660"/>
                    <a:pt x="93019" y="64045"/>
                    <a:pt x="220252" y="19070"/>
                  </a:cubicBezTo>
                  <a:close/>
                </a:path>
              </a:pathLst>
            </a:custGeom>
            <a:solidFill>
              <a:srgbClr val="1C5739"/>
            </a:solidFill>
          </p:spPr>
        </p:sp>
        <p:sp>
          <p:nvSpPr>
            <p:cNvPr id="7" name="TextBox 7"/>
            <p:cNvSpPr txBox="1"/>
            <p:nvPr/>
          </p:nvSpPr>
          <p:spPr>
            <a:xfrm>
              <a:off x="0" y="88900"/>
              <a:ext cx="660400" cy="100984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095105" y="2383655"/>
            <a:ext cx="5719313" cy="6911777"/>
          </a:xfrm>
          <a:custGeom>
            <a:avLst/>
            <a:gdLst/>
            <a:ahLst/>
            <a:cxnLst/>
            <a:rect l="l" t="t" r="r" b="b"/>
            <a:pathLst>
              <a:path w="5719313" h="6911777">
                <a:moveTo>
                  <a:pt x="0" y="0"/>
                </a:moveTo>
                <a:lnTo>
                  <a:pt x="5719313" y="0"/>
                </a:lnTo>
                <a:lnTo>
                  <a:pt x="5719313" y="6911777"/>
                </a:lnTo>
                <a:lnTo>
                  <a:pt x="0" y="6911777"/>
                </a:lnTo>
                <a:lnTo>
                  <a:pt x="0" y="0"/>
                </a:lnTo>
                <a:close/>
              </a:path>
            </a:pathLst>
          </a:custGeom>
          <a:blipFill>
            <a:blip r:embed="rId2"/>
            <a:stretch>
              <a:fillRect l="-1889" r="-1889"/>
            </a:stretch>
          </a:blipFill>
        </p:spPr>
      </p:sp>
      <p:sp>
        <p:nvSpPr>
          <p:cNvPr id="9" name="TextBox 9"/>
          <p:cNvSpPr txBox="1"/>
          <p:nvPr/>
        </p:nvSpPr>
        <p:spPr>
          <a:xfrm>
            <a:off x="1518345" y="2254700"/>
            <a:ext cx="8348838" cy="790573"/>
          </a:xfrm>
          <a:prstGeom prst="rect">
            <a:avLst/>
          </a:prstGeom>
        </p:spPr>
        <p:txBody>
          <a:bodyPr lIns="0" tIns="0" rIns="0" bIns="0" rtlCol="0" anchor="t">
            <a:spAutoFit/>
          </a:bodyPr>
          <a:lstStyle/>
          <a:p>
            <a:pPr algn="l">
              <a:lnSpc>
                <a:spcPts val="6300"/>
              </a:lnSpc>
              <a:spcBef>
                <a:spcPct val="0"/>
              </a:spcBef>
            </a:pPr>
            <a:r>
              <a:rPr lang="en-US" sz="4500">
                <a:solidFill>
                  <a:srgbClr val="66BB6A"/>
                </a:solidFill>
                <a:latin typeface="Alice"/>
                <a:ea typeface="Alice"/>
                <a:cs typeface="Alice"/>
                <a:sym typeface="Alice"/>
              </a:rPr>
              <a:t>protection web de Kaspersky</a:t>
            </a:r>
          </a:p>
        </p:txBody>
      </p:sp>
      <p:sp>
        <p:nvSpPr>
          <p:cNvPr id="10" name="TextBox 10"/>
          <p:cNvSpPr txBox="1"/>
          <p:nvPr/>
        </p:nvSpPr>
        <p:spPr>
          <a:xfrm>
            <a:off x="222636" y="4275340"/>
            <a:ext cx="9644547" cy="3493974"/>
          </a:xfrm>
          <a:prstGeom prst="rect">
            <a:avLst/>
          </a:prstGeom>
        </p:spPr>
        <p:txBody>
          <a:bodyPr lIns="0" tIns="0" rIns="0" bIns="0" rtlCol="0" anchor="t">
            <a:spAutoFit/>
          </a:bodyPr>
          <a:lstStyle/>
          <a:p>
            <a:pPr algn="l">
              <a:lnSpc>
                <a:spcPts val="3965"/>
              </a:lnSpc>
              <a:spcBef>
                <a:spcPct val="0"/>
              </a:spcBef>
            </a:pPr>
            <a:r>
              <a:rPr lang="en-US" sz="2832" spc="99">
                <a:solidFill>
                  <a:srgbClr val="66BB6A"/>
                </a:solidFill>
                <a:latin typeface="Alice Bold"/>
                <a:ea typeface="Alice Bold"/>
                <a:cs typeface="Alice Bold"/>
                <a:sym typeface="Alice Bold"/>
              </a:rPr>
              <a:t>Cette capture d'écran montre l'interface de protection Kaspersky bloquant une page web dangereuse. Le symbole du masque barré et le message clair en français indiquent que le site ne respecte pas les normes de sécurité de l'entreprise. Cette fonctionnalité illustre comment Kaspersky protège proactivement les utilisateurs contre les menaces en ligne.</a:t>
            </a:r>
          </a:p>
        </p:txBody>
      </p:sp>
    </p:spTree>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11163" y="7791225"/>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229974" y="4269"/>
            <a:ext cx="7105922" cy="2839490"/>
            <a:chOff x="0" y="0"/>
            <a:chExt cx="1871518" cy="747849"/>
          </a:xfrm>
        </p:grpSpPr>
        <p:sp>
          <p:nvSpPr>
            <p:cNvPr id="4" name="Freeform 4"/>
            <p:cNvSpPr/>
            <p:nvPr/>
          </p:nvSpPr>
          <p:spPr>
            <a:xfrm>
              <a:off x="0" y="0"/>
              <a:ext cx="1871519" cy="747849"/>
            </a:xfrm>
            <a:custGeom>
              <a:avLst/>
              <a:gdLst/>
              <a:ahLst/>
              <a:cxnLst/>
              <a:rect l="l" t="t" r="r" b="b"/>
              <a:pathLst>
                <a:path w="1871519" h="747849">
                  <a:moveTo>
                    <a:pt x="64281" y="0"/>
                  </a:moveTo>
                  <a:lnTo>
                    <a:pt x="1807238" y="0"/>
                  </a:lnTo>
                  <a:cubicBezTo>
                    <a:pt x="1842739" y="0"/>
                    <a:pt x="1871519" y="28779"/>
                    <a:pt x="1871519" y="64281"/>
                  </a:cubicBezTo>
                  <a:lnTo>
                    <a:pt x="1871519" y="683569"/>
                  </a:lnTo>
                  <a:cubicBezTo>
                    <a:pt x="1871519" y="719070"/>
                    <a:pt x="1842739" y="747849"/>
                    <a:pt x="1807238" y="747849"/>
                  </a:cubicBezTo>
                  <a:lnTo>
                    <a:pt x="64281" y="747849"/>
                  </a:lnTo>
                  <a:cubicBezTo>
                    <a:pt x="28779" y="747849"/>
                    <a:pt x="0" y="719070"/>
                    <a:pt x="0" y="683569"/>
                  </a:cubicBezTo>
                  <a:lnTo>
                    <a:pt x="0" y="64281"/>
                  </a:lnTo>
                  <a:cubicBezTo>
                    <a:pt x="0" y="28779"/>
                    <a:pt x="28779" y="0"/>
                    <a:pt x="64281" y="0"/>
                  </a:cubicBezTo>
                  <a:close/>
                </a:path>
              </a:pathLst>
            </a:custGeom>
            <a:solidFill>
              <a:srgbClr val="66BB6A"/>
            </a:solidFill>
            <a:ln cap="rnd">
              <a:noFill/>
              <a:prstDash val="solid"/>
              <a:round/>
            </a:ln>
          </p:spPr>
        </p:sp>
        <p:sp>
          <p:nvSpPr>
            <p:cNvPr id="5" name="TextBox 5"/>
            <p:cNvSpPr txBox="1"/>
            <p:nvPr/>
          </p:nvSpPr>
          <p:spPr>
            <a:xfrm>
              <a:off x="0" y="-47625"/>
              <a:ext cx="1871518" cy="795474"/>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6" name="Freeform 6"/>
          <p:cNvSpPr/>
          <p:nvPr/>
        </p:nvSpPr>
        <p:spPr>
          <a:xfrm flipH="1">
            <a:off x="803660" y="3801748"/>
            <a:ext cx="1519327" cy="469610"/>
          </a:xfrm>
          <a:custGeom>
            <a:avLst/>
            <a:gdLst/>
            <a:ahLst/>
            <a:cxnLst/>
            <a:rect l="l" t="t" r="r" b="b"/>
            <a:pathLst>
              <a:path w="1519327" h="469610">
                <a:moveTo>
                  <a:pt x="1519327" y="0"/>
                </a:moveTo>
                <a:lnTo>
                  <a:pt x="0" y="0"/>
                </a:lnTo>
                <a:lnTo>
                  <a:pt x="0" y="469611"/>
                </a:lnTo>
                <a:lnTo>
                  <a:pt x="1519327" y="469611"/>
                </a:lnTo>
                <a:lnTo>
                  <a:pt x="1519327"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0" y="8996715"/>
            <a:ext cx="18288000" cy="1290285"/>
            <a:chOff x="0" y="0"/>
            <a:chExt cx="4816593" cy="339828"/>
          </a:xfrm>
        </p:grpSpPr>
        <p:sp>
          <p:nvSpPr>
            <p:cNvPr id="8" name="Freeform 8"/>
            <p:cNvSpPr/>
            <p:nvPr/>
          </p:nvSpPr>
          <p:spPr>
            <a:xfrm>
              <a:off x="0" y="0"/>
              <a:ext cx="4816592" cy="339828"/>
            </a:xfrm>
            <a:custGeom>
              <a:avLst/>
              <a:gdLst/>
              <a:ahLst/>
              <a:cxnLst/>
              <a:rect l="l" t="t" r="r" b="b"/>
              <a:pathLst>
                <a:path w="4816592" h="339828">
                  <a:moveTo>
                    <a:pt x="0" y="0"/>
                  </a:moveTo>
                  <a:lnTo>
                    <a:pt x="4816592" y="0"/>
                  </a:lnTo>
                  <a:lnTo>
                    <a:pt x="4816592" y="339828"/>
                  </a:lnTo>
                  <a:lnTo>
                    <a:pt x="0" y="339828"/>
                  </a:lnTo>
                  <a:close/>
                </a:path>
              </a:pathLst>
            </a:custGeom>
            <a:solidFill>
              <a:srgbClr val="397D5A"/>
            </a:solidFill>
            <a:ln cap="sq">
              <a:noFill/>
              <a:prstDash val="solid"/>
              <a:miter/>
            </a:ln>
          </p:spPr>
        </p:sp>
        <p:sp>
          <p:nvSpPr>
            <p:cNvPr id="9" name="TextBox 9"/>
            <p:cNvSpPr txBox="1"/>
            <p:nvPr/>
          </p:nvSpPr>
          <p:spPr>
            <a:xfrm>
              <a:off x="0" y="-47625"/>
              <a:ext cx="4816593" cy="38745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10" name="Freeform 10"/>
          <p:cNvSpPr/>
          <p:nvPr/>
        </p:nvSpPr>
        <p:spPr>
          <a:xfrm>
            <a:off x="6356432" y="482647"/>
            <a:ext cx="10902868" cy="9159211"/>
          </a:xfrm>
          <a:custGeom>
            <a:avLst/>
            <a:gdLst/>
            <a:ahLst/>
            <a:cxnLst/>
            <a:rect l="l" t="t" r="r" b="b"/>
            <a:pathLst>
              <a:path w="10902868" h="9159211">
                <a:moveTo>
                  <a:pt x="0" y="0"/>
                </a:moveTo>
                <a:lnTo>
                  <a:pt x="10902868" y="0"/>
                </a:lnTo>
                <a:lnTo>
                  <a:pt x="10902868" y="9159211"/>
                </a:lnTo>
                <a:lnTo>
                  <a:pt x="0" y="9159211"/>
                </a:lnTo>
                <a:lnTo>
                  <a:pt x="0" y="0"/>
                </a:lnTo>
                <a:close/>
              </a:path>
            </a:pathLst>
          </a:custGeom>
          <a:blipFill>
            <a:blip r:embed="rId6"/>
            <a:stretch>
              <a:fillRect/>
            </a:stretch>
          </a:blipFill>
        </p:spPr>
      </p:sp>
      <p:sp>
        <p:nvSpPr>
          <p:cNvPr id="11" name="TextBox 11"/>
          <p:cNvSpPr txBox="1"/>
          <p:nvPr/>
        </p:nvSpPr>
        <p:spPr>
          <a:xfrm>
            <a:off x="322906" y="463840"/>
            <a:ext cx="4767771" cy="2379919"/>
          </a:xfrm>
          <a:prstGeom prst="rect">
            <a:avLst/>
          </a:prstGeom>
        </p:spPr>
        <p:txBody>
          <a:bodyPr lIns="0" tIns="0" rIns="0" bIns="0" rtlCol="0" anchor="t">
            <a:spAutoFit/>
          </a:bodyPr>
          <a:lstStyle/>
          <a:p>
            <a:pPr algn="ctr">
              <a:lnSpc>
                <a:spcPts val="6373"/>
              </a:lnSpc>
              <a:spcBef>
                <a:spcPct val="0"/>
              </a:spcBef>
            </a:pPr>
            <a:r>
              <a:rPr lang="en-US" sz="4552" spc="159">
                <a:solidFill>
                  <a:srgbClr val="000000"/>
                </a:solidFill>
                <a:latin typeface="Alice"/>
                <a:ea typeface="Alice"/>
                <a:cs typeface="Alice"/>
                <a:sym typeface="Alice"/>
              </a:rPr>
              <a:t>Ce qu’il faut retenir de ce projet</a:t>
            </a: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80573" y="9025322"/>
            <a:ext cx="3076459" cy="3076459"/>
          </a:xfrm>
          <a:custGeom>
            <a:avLst/>
            <a:gdLst/>
            <a:ahLst/>
            <a:cxnLst/>
            <a:rect l="l" t="t" r="r" b="b"/>
            <a:pathLst>
              <a:path w="3076459" h="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2326372" y="-4159713"/>
            <a:ext cx="5650143" cy="6425902"/>
            <a:chOff x="0" y="0"/>
            <a:chExt cx="1488104" cy="1692419"/>
          </a:xfrm>
        </p:grpSpPr>
        <p:sp>
          <p:nvSpPr>
            <p:cNvPr id="4" name="Freeform 4"/>
            <p:cNvSpPr/>
            <p:nvPr/>
          </p:nvSpPr>
          <p:spPr>
            <a:xfrm>
              <a:off x="0" y="0"/>
              <a:ext cx="1488104" cy="1692419"/>
            </a:xfrm>
            <a:custGeom>
              <a:avLst/>
              <a:gdLst/>
              <a:ahLst/>
              <a:cxnLst/>
              <a:rect l="l" t="t" r="r" b="b"/>
              <a:pathLst>
                <a:path w="1488104" h="1692419">
                  <a:moveTo>
                    <a:pt x="0" y="0"/>
                  </a:moveTo>
                  <a:lnTo>
                    <a:pt x="1488104" y="0"/>
                  </a:lnTo>
                  <a:lnTo>
                    <a:pt x="1488104" y="1692419"/>
                  </a:lnTo>
                  <a:lnTo>
                    <a:pt x="0" y="1692419"/>
                  </a:lnTo>
                  <a:close/>
                </a:path>
              </a:pathLst>
            </a:custGeom>
            <a:solidFill>
              <a:srgbClr val="66BB6A"/>
            </a:solidFill>
          </p:spPr>
        </p:sp>
        <p:sp>
          <p:nvSpPr>
            <p:cNvPr id="5" name="TextBox 5"/>
            <p:cNvSpPr txBox="1"/>
            <p:nvPr/>
          </p:nvSpPr>
          <p:spPr>
            <a:xfrm>
              <a:off x="0" y="-47625"/>
              <a:ext cx="1488104" cy="1740044"/>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670384" y="2601036"/>
            <a:ext cx="16194895" cy="6424286"/>
          </a:xfrm>
          <a:prstGeom prst="rect">
            <a:avLst/>
          </a:prstGeom>
        </p:spPr>
        <p:txBody>
          <a:bodyPr lIns="0" tIns="0" rIns="0" bIns="0" rtlCol="0" anchor="t">
            <a:spAutoFit/>
          </a:bodyPr>
          <a:lstStyle/>
          <a:p>
            <a:pPr algn="just">
              <a:lnSpc>
                <a:spcPts val="3955"/>
              </a:lnSpc>
            </a:pPr>
            <a:r>
              <a:rPr lang="en-US" sz="2825" b="1">
                <a:solidFill>
                  <a:srgbClr val="66BB6A"/>
                </a:solidFill>
                <a:latin typeface="Aileron Bold"/>
                <a:ea typeface="Aileron Bold"/>
                <a:cs typeface="Aileron Bold"/>
                <a:sym typeface="Aileron Bold"/>
              </a:rPr>
              <a:t>Une installation centralisée d'antivirus, en général, permet de protéger efficacement un réseau en assurant une gestion simplifiée des mises à jour, des configurations et des analyses. Elle garantit une sécurité uniforme et réduit les risques liés à des appareils non protégés ou mal configurés</a:t>
            </a:r>
          </a:p>
          <a:p>
            <a:pPr algn="just">
              <a:lnSpc>
                <a:spcPts val="3955"/>
              </a:lnSpc>
            </a:pPr>
            <a:endParaRPr lang="en-US" sz="2825" b="1">
              <a:solidFill>
                <a:srgbClr val="66BB6A"/>
              </a:solidFill>
              <a:latin typeface="Aileron Bold"/>
              <a:ea typeface="Aileron Bold"/>
              <a:cs typeface="Aileron Bold"/>
              <a:sym typeface="Aileron Bold"/>
            </a:endParaRPr>
          </a:p>
          <a:p>
            <a:pPr algn="just">
              <a:lnSpc>
                <a:spcPts val="3955"/>
              </a:lnSpc>
            </a:pPr>
            <a:r>
              <a:rPr lang="en-US" sz="2825" b="1">
                <a:solidFill>
                  <a:srgbClr val="66BB6A"/>
                </a:solidFill>
                <a:latin typeface="Aileron Bold"/>
                <a:ea typeface="Aileron Bold"/>
                <a:cs typeface="Aileron Bold"/>
                <a:sym typeface="Aileron Bold"/>
              </a:rPr>
              <a:t>Avec Kaspersky Endpoint Security KES centralise la gestion des appareils, offrant détection proactive des menaces, protection des données sensibles et politique de sécurité robuste, tout en limitant les interruptions opérationnelles.</a:t>
            </a:r>
          </a:p>
          <a:p>
            <a:pPr algn="just">
              <a:lnSpc>
                <a:spcPts val="3955"/>
              </a:lnSpc>
            </a:pPr>
            <a:endParaRPr lang="en-US" sz="2825" b="1">
              <a:solidFill>
                <a:srgbClr val="66BB6A"/>
              </a:solidFill>
              <a:latin typeface="Aileron Bold"/>
              <a:ea typeface="Aileron Bold"/>
              <a:cs typeface="Aileron Bold"/>
              <a:sym typeface="Aileron Bold"/>
            </a:endParaRPr>
          </a:p>
          <a:p>
            <a:pPr algn="just">
              <a:lnSpc>
                <a:spcPts val="3955"/>
              </a:lnSpc>
            </a:pPr>
            <a:r>
              <a:rPr lang="en-US" sz="2825" b="1">
                <a:solidFill>
                  <a:srgbClr val="66BB6A"/>
                </a:solidFill>
                <a:latin typeface="Aileron Bold"/>
                <a:ea typeface="Aileron Bold"/>
                <a:cs typeface="Aileron Bold"/>
                <a:sym typeface="Aileron Bold"/>
              </a:rPr>
              <a:t>Face à l'évolution constante des cybermenaces, des antivirus comme Kaspersky ou Bitdefender jouent un rôle essentiel dans la protection des données.</a:t>
            </a:r>
            <a:r>
              <a:rPr lang="en-US" sz="2825" b="1" i="1">
                <a:solidFill>
                  <a:srgbClr val="66BB6A"/>
                </a:solidFill>
                <a:latin typeface="Aileron Bold Italics"/>
                <a:ea typeface="Aileron Bold Italics"/>
                <a:cs typeface="Aileron Bold Italics"/>
                <a:sym typeface="Aileron Bold Italics"/>
              </a:rPr>
              <a:t> Comment ces solutions peuvent-elles s'adapter aux défis technologiques de demain ?</a:t>
            </a:r>
          </a:p>
          <a:p>
            <a:pPr algn="just">
              <a:lnSpc>
                <a:spcPts val="3955"/>
              </a:lnSpc>
            </a:pPr>
            <a:endParaRPr lang="en-US" sz="2825" b="1" i="1">
              <a:solidFill>
                <a:srgbClr val="66BB6A"/>
              </a:solidFill>
              <a:latin typeface="Aileron Bold Italics"/>
              <a:ea typeface="Aileron Bold Italics"/>
              <a:cs typeface="Aileron Bold Italics"/>
              <a:sym typeface="Aileron Bold Italics"/>
            </a:endParaRPr>
          </a:p>
        </p:txBody>
      </p:sp>
      <p:sp>
        <p:nvSpPr>
          <p:cNvPr id="7" name="TextBox 7"/>
          <p:cNvSpPr txBox="1"/>
          <p:nvPr/>
        </p:nvSpPr>
        <p:spPr>
          <a:xfrm>
            <a:off x="6052633" y="513058"/>
            <a:ext cx="5430398" cy="1161415"/>
          </a:xfrm>
          <a:prstGeom prst="rect">
            <a:avLst/>
          </a:prstGeom>
        </p:spPr>
        <p:txBody>
          <a:bodyPr lIns="0" tIns="0" rIns="0" bIns="0" rtlCol="0" anchor="t">
            <a:spAutoFit/>
          </a:bodyPr>
          <a:lstStyle/>
          <a:p>
            <a:pPr marL="0" lvl="0" indent="0" algn="l">
              <a:lnSpc>
                <a:spcPts val="8254"/>
              </a:lnSpc>
              <a:spcBef>
                <a:spcPct val="0"/>
              </a:spcBef>
            </a:pPr>
            <a:r>
              <a:rPr lang="en-US" sz="6499" b="1" u="none" strike="noStrike">
                <a:solidFill>
                  <a:srgbClr val="397D5A"/>
                </a:solidFill>
                <a:latin typeface="Akzidenz-Grotesk Heavy"/>
                <a:ea typeface="Akzidenz-Grotesk Heavy"/>
                <a:cs typeface="Akzidenz-Grotesk Heavy"/>
                <a:sym typeface="Akzidenz-Grotesk Heavy"/>
              </a:rPr>
              <a:t>Conclusion</a:t>
            </a:r>
          </a:p>
        </p:txBody>
      </p:sp>
      <p:sp>
        <p:nvSpPr>
          <p:cNvPr id="8" name="Freeform 8"/>
          <p:cNvSpPr/>
          <p:nvPr/>
        </p:nvSpPr>
        <p:spPr>
          <a:xfrm>
            <a:off x="16047822" y="533717"/>
            <a:ext cx="1291547" cy="1291547"/>
          </a:xfrm>
          <a:custGeom>
            <a:avLst/>
            <a:gdLst/>
            <a:ahLst/>
            <a:cxnLst/>
            <a:rect l="l" t="t" r="r" b="b"/>
            <a:pathLst>
              <a:path w="1291547" h="1291547">
                <a:moveTo>
                  <a:pt x="0" y="0"/>
                </a:moveTo>
                <a:lnTo>
                  <a:pt x="1291547" y="0"/>
                </a:lnTo>
                <a:lnTo>
                  <a:pt x="1291547" y="1291547"/>
                </a:lnTo>
                <a:lnTo>
                  <a:pt x="0" y="12915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9" name="Freeform 9"/>
          <p:cNvSpPr/>
          <p:nvPr/>
        </p:nvSpPr>
        <p:spPr>
          <a:xfrm>
            <a:off x="498700" y="9415847"/>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0" name="Group 10"/>
          <p:cNvGrpSpPr/>
          <p:nvPr/>
        </p:nvGrpSpPr>
        <p:grpSpPr>
          <a:xfrm>
            <a:off x="4191970" y="307130"/>
            <a:ext cx="1369841" cy="136984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245"/>
            </a:solidFill>
          </p:spPr>
        </p:sp>
        <p:sp>
          <p:nvSpPr>
            <p:cNvPr id="12" name="TextBox 12"/>
            <p:cNvSpPr txBox="1"/>
            <p:nvPr/>
          </p:nvSpPr>
          <p:spPr>
            <a:xfrm>
              <a:off x="76200" y="-28575"/>
              <a:ext cx="660400" cy="765175"/>
            </a:xfrm>
            <a:prstGeom prst="rect">
              <a:avLst/>
            </a:prstGeom>
          </p:spPr>
          <p:txBody>
            <a:bodyPr lIns="50800" tIns="50800" rIns="50800" bIns="50800" rtlCol="0" anchor="ctr"/>
            <a:lstStyle/>
            <a:p>
              <a:pPr algn="ctr">
                <a:lnSpc>
                  <a:spcPts val="6579"/>
                </a:lnSpc>
                <a:spcBef>
                  <a:spcPct val="0"/>
                </a:spcBef>
              </a:pPr>
              <a:r>
                <a:rPr lang="en-US" sz="4699">
                  <a:solidFill>
                    <a:srgbClr val="FFFEFE"/>
                  </a:solidFill>
                  <a:latin typeface="Alice"/>
                  <a:ea typeface="Alice"/>
                  <a:cs typeface="Alice"/>
                  <a:sym typeface="Alice"/>
                </a:rPr>
                <a:t>6</a:t>
              </a:r>
            </a:p>
          </p:txBody>
        </p:sp>
      </p:grpSp>
    </p:spTree>
  </p:cSld>
  <p:clrMapOvr>
    <a:masterClrMapping/>
  </p:clrMapOvr>
  <p:transition>
    <p:cover dir="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86715" y="2667169"/>
            <a:ext cx="12023502" cy="5790701"/>
            <a:chOff x="0" y="0"/>
            <a:chExt cx="3766338" cy="1813925"/>
          </a:xfrm>
        </p:grpSpPr>
        <p:sp>
          <p:nvSpPr>
            <p:cNvPr id="3" name="Freeform 3"/>
            <p:cNvSpPr/>
            <p:nvPr/>
          </p:nvSpPr>
          <p:spPr>
            <a:xfrm>
              <a:off x="0" y="0"/>
              <a:ext cx="3766338" cy="1813925"/>
            </a:xfrm>
            <a:custGeom>
              <a:avLst/>
              <a:gdLst/>
              <a:ahLst/>
              <a:cxnLst/>
              <a:rect l="l" t="t" r="r" b="b"/>
              <a:pathLst>
                <a:path w="3766338" h="1813925">
                  <a:moveTo>
                    <a:pt x="28975" y="0"/>
                  </a:moveTo>
                  <a:lnTo>
                    <a:pt x="3737363" y="0"/>
                  </a:lnTo>
                  <a:cubicBezTo>
                    <a:pt x="3745047" y="0"/>
                    <a:pt x="3752417" y="3053"/>
                    <a:pt x="3757851" y="8487"/>
                  </a:cubicBezTo>
                  <a:cubicBezTo>
                    <a:pt x="3763285" y="13921"/>
                    <a:pt x="3766338" y="21291"/>
                    <a:pt x="3766338" y="28975"/>
                  </a:cubicBezTo>
                  <a:lnTo>
                    <a:pt x="3766338" y="1784950"/>
                  </a:lnTo>
                  <a:cubicBezTo>
                    <a:pt x="3766338" y="1792635"/>
                    <a:pt x="3763285" y="1800005"/>
                    <a:pt x="3757851" y="1805439"/>
                  </a:cubicBezTo>
                  <a:cubicBezTo>
                    <a:pt x="3752417" y="1810873"/>
                    <a:pt x="3745047" y="1813925"/>
                    <a:pt x="3737363" y="1813925"/>
                  </a:cubicBezTo>
                  <a:lnTo>
                    <a:pt x="28975" y="1813925"/>
                  </a:lnTo>
                  <a:cubicBezTo>
                    <a:pt x="21291" y="1813925"/>
                    <a:pt x="13921" y="1810873"/>
                    <a:pt x="8487" y="1805439"/>
                  </a:cubicBezTo>
                  <a:cubicBezTo>
                    <a:pt x="3053" y="1800005"/>
                    <a:pt x="0" y="1792635"/>
                    <a:pt x="0" y="1784950"/>
                  </a:cubicBezTo>
                  <a:lnTo>
                    <a:pt x="0" y="28975"/>
                  </a:lnTo>
                  <a:cubicBezTo>
                    <a:pt x="0" y="21291"/>
                    <a:pt x="3053" y="13921"/>
                    <a:pt x="8487" y="8487"/>
                  </a:cubicBezTo>
                  <a:cubicBezTo>
                    <a:pt x="13921" y="3053"/>
                    <a:pt x="21291" y="0"/>
                    <a:pt x="28975" y="0"/>
                  </a:cubicBezTo>
                  <a:close/>
                </a:path>
              </a:pathLst>
            </a:custGeom>
            <a:solidFill>
              <a:srgbClr val="106861"/>
            </a:solidFill>
            <a:ln cap="rnd">
              <a:noFill/>
              <a:prstDash val="solid"/>
              <a:round/>
            </a:ln>
          </p:spPr>
        </p:sp>
        <p:sp>
          <p:nvSpPr>
            <p:cNvPr id="4" name="TextBox 4"/>
            <p:cNvSpPr txBox="1"/>
            <p:nvPr/>
          </p:nvSpPr>
          <p:spPr>
            <a:xfrm>
              <a:off x="0" y="-47625"/>
              <a:ext cx="3766338" cy="1861550"/>
            </a:xfrm>
            <a:prstGeom prst="rect">
              <a:avLst/>
            </a:prstGeom>
          </p:spPr>
          <p:txBody>
            <a:bodyPr lIns="50800" tIns="50800" rIns="50800" bIns="50800" rtlCol="0" anchor="ctr"/>
            <a:lstStyle/>
            <a:p>
              <a:pPr marL="0" lvl="0" indent="0" algn="ctr">
                <a:lnSpc>
                  <a:spcPts val="3035"/>
                </a:lnSpc>
                <a:spcBef>
                  <a:spcPct val="0"/>
                </a:spcBef>
              </a:pPr>
              <a:endParaRPr/>
            </a:p>
          </p:txBody>
        </p:sp>
      </p:grpSp>
      <p:sp>
        <p:nvSpPr>
          <p:cNvPr id="5" name="Freeform 5"/>
          <p:cNvSpPr/>
          <p:nvPr/>
        </p:nvSpPr>
        <p:spPr>
          <a:xfrm>
            <a:off x="15601408" y="202109"/>
            <a:ext cx="1033238" cy="826591"/>
          </a:xfrm>
          <a:custGeom>
            <a:avLst/>
            <a:gdLst/>
            <a:ahLst/>
            <a:cxnLst/>
            <a:rect l="l" t="t" r="r" b="b"/>
            <a:pathLst>
              <a:path w="1033238" h="826591">
                <a:moveTo>
                  <a:pt x="0" y="0"/>
                </a:moveTo>
                <a:lnTo>
                  <a:pt x="1033238" y="0"/>
                </a:lnTo>
                <a:lnTo>
                  <a:pt x="1033238" y="826591"/>
                </a:lnTo>
                <a:lnTo>
                  <a:pt x="0" y="82659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32220" y="1855291"/>
            <a:ext cx="6888571" cy="6888571"/>
          </a:xfrm>
          <a:custGeom>
            <a:avLst/>
            <a:gdLst/>
            <a:ahLst/>
            <a:cxnLst/>
            <a:rect l="l" t="t" r="r" b="b"/>
            <a:pathLst>
              <a:path w="6888571" h="6888571">
                <a:moveTo>
                  <a:pt x="0" y="0"/>
                </a:moveTo>
                <a:lnTo>
                  <a:pt x="6888571" y="0"/>
                </a:lnTo>
                <a:lnTo>
                  <a:pt x="6888571" y="6888570"/>
                </a:lnTo>
                <a:lnTo>
                  <a:pt x="0" y="688857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grpSp>
        <p:nvGrpSpPr>
          <p:cNvPr id="7" name="Group 7"/>
          <p:cNvGrpSpPr/>
          <p:nvPr/>
        </p:nvGrpSpPr>
        <p:grpSpPr>
          <a:xfrm>
            <a:off x="1434840" y="2667169"/>
            <a:ext cx="4950194" cy="4950174"/>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a:stretch>
            </a:blipFill>
          </p:spPr>
        </p:sp>
      </p:grpSp>
      <p:grpSp>
        <p:nvGrpSpPr>
          <p:cNvPr id="9" name="Group 9"/>
          <p:cNvGrpSpPr/>
          <p:nvPr/>
        </p:nvGrpSpPr>
        <p:grpSpPr>
          <a:xfrm>
            <a:off x="15811589" y="8007246"/>
            <a:ext cx="4201427" cy="420142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2" name="Group 12"/>
          <p:cNvGrpSpPr/>
          <p:nvPr/>
        </p:nvGrpSpPr>
        <p:grpSpPr>
          <a:xfrm>
            <a:off x="-1868494" y="-2100713"/>
            <a:ext cx="4201427" cy="420142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5" name="Group 15"/>
          <p:cNvGrpSpPr/>
          <p:nvPr/>
        </p:nvGrpSpPr>
        <p:grpSpPr>
          <a:xfrm>
            <a:off x="16067950" y="6633635"/>
            <a:ext cx="762083" cy="76208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8" name="Group 18"/>
          <p:cNvGrpSpPr/>
          <p:nvPr/>
        </p:nvGrpSpPr>
        <p:grpSpPr>
          <a:xfrm>
            <a:off x="-575233" y="9258300"/>
            <a:ext cx="1614906" cy="161490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1" name="TextBox 21"/>
          <p:cNvSpPr txBox="1"/>
          <p:nvPr/>
        </p:nvSpPr>
        <p:spPr>
          <a:xfrm>
            <a:off x="14323751" y="1321808"/>
            <a:ext cx="3588552" cy="946367"/>
          </a:xfrm>
          <a:prstGeom prst="rect">
            <a:avLst/>
          </a:prstGeom>
        </p:spPr>
        <p:txBody>
          <a:bodyPr lIns="0" tIns="0" rIns="0" bIns="0" rtlCol="0" anchor="t">
            <a:spAutoFit/>
          </a:bodyPr>
          <a:lstStyle/>
          <a:p>
            <a:pPr algn="ctr">
              <a:lnSpc>
                <a:spcPts val="3665"/>
              </a:lnSpc>
            </a:pPr>
            <a:r>
              <a:rPr lang="en-US" sz="3187" spc="-63">
                <a:solidFill>
                  <a:srgbClr val="191919"/>
                </a:solidFill>
                <a:latin typeface="Alice Bold"/>
                <a:ea typeface="Alice Bold"/>
                <a:cs typeface="Alice Bold"/>
                <a:sym typeface="Alice Bold"/>
              </a:rPr>
              <a:t>de la part de tout notre groupe </a:t>
            </a:r>
          </a:p>
        </p:txBody>
      </p:sp>
      <p:sp>
        <p:nvSpPr>
          <p:cNvPr id="22" name="TextBox 22"/>
          <p:cNvSpPr txBox="1"/>
          <p:nvPr/>
        </p:nvSpPr>
        <p:spPr>
          <a:xfrm>
            <a:off x="7120791" y="3253996"/>
            <a:ext cx="4771755" cy="1028472"/>
          </a:xfrm>
          <a:prstGeom prst="rect">
            <a:avLst/>
          </a:prstGeom>
        </p:spPr>
        <p:txBody>
          <a:bodyPr lIns="0" tIns="0" rIns="0" bIns="0" rtlCol="0" anchor="t">
            <a:spAutoFit/>
          </a:bodyPr>
          <a:lstStyle/>
          <a:p>
            <a:pPr algn="l">
              <a:lnSpc>
                <a:spcPts val="4138"/>
              </a:lnSpc>
            </a:pPr>
            <a:r>
              <a:rPr lang="en-US" sz="2956">
                <a:solidFill>
                  <a:srgbClr val="FFFFFF"/>
                </a:solidFill>
                <a:latin typeface="Alice Bold"/>
                <a:ea typeface="Alice Bold"/>
                <a:cs typeface="Alice Bold"/>
                <a:sym typeface="Alice Bold"/>
              </a:rPr>
              <a:t>A Mr. Ali Abdallah Haroun</a:t>
            </a:r>
          </a:p>
          <a:p>
            <a:pPr algn="l">
              <a:lnSpc>
                <a:spcPts val="4138"/>
              </a:lnSpc>
            </a:pPr>
            <a:endParaRPr lang="en-US" sz="2956">
              <a:solidFill>
                <a:srgbClr val="FFFFFF"/>
              </a:solidFill>
              <a:latin typeface="Alice Bold"/>
              <a:ea typeface="Alice Bold"/>
              <a:cs typeface="Alice Bold"/>
              <a:sym typeface="Alice Bold"/>
            </a:endParaRPr>
          </a:p>
        </p:txBody>
      </p:sp>
      <p:sp>
        <p:nvSpPr>
          <p:cNvPr id="24" name="TextBox 24"/>
          <p:cNvSpPr txBox="1"/>
          <p:nvPr/>
        </p:nvSpPr>
        <p:spPr>
          <a:xfrm>
            <a:off x="7120791" y="4206174"/>
            <a:ext cx="7449471" cy="3189543"/>
          </a:xfrm>
          <a:prstGeom prst="rect">
            <a:avLst/>
          </a:prstGeom>
        </p:spPr>
        <p:txBody>
          <a:bodyPr lIns="0" tIns="0" rIns="0" bIns="0" rtlCol="0" anchor="t">
            <a:spAutoFit/>
          </a:bodyPr>
          <a:lstStyle/>
          <a:p>
            <a:pPr algn="l">
              <a:lnSpc>
                <a:spcPts val="4273"/>
              </a:lnSpc>
              <a:spcBef>
                <a:spcPct val="0"/>
              </a:spcBef>
            </a:pPr>
            <a:r>
              <a:rPr lang="en-US" sz="3052" spc="106">
                <a:solidFill>
                  <a:srgbClr val="FFFFFF"/>
                </a:solidFill>
                <a:latin typeface="Alice"/>
                <a:ea typeface="Alice"/>
                <a:cs typeface="Alice"/>
                <a:sym typeface="Alice"/>
              </a:rPr>
              <a:t>Merci infiniment pour votre accompagnement, vos conseils avisés et votre disponibilité tout au long de ce projet. Votre encadrement a été précieux et a largement contribué à sa réussite</a:t>
            </a:r>
          </a:p>
        </p:txBody>
      </p:sp>
    </p:spTree>
  </p:cSld>
  <p:clrMapOvr>
    <a:masterClrMapping/>
  </p:clrMapOvr>
  <p:transition>
    <p:circl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5544800" y="7886700"/>
            <a:ext cx="4201427" cy="420142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2" name="Group 12"/>
          <p:cNvGrpSpPr/>
          <p:nvPr/>
        </p:nvGrpSpPr>
        <p:grpSpPr>
          <a:xfrm>
            <a:off x="-1868494" y="-2100713"/>
            <a:ext cx="4201427" cy="420142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5" name="Group 15"/>
          <p:cNvGrpSpPr/>
          <p:nvPr/>
        </p:nvGrpSpPr>
        <p:grpSpPr>
          <a:xfrm>
            <a:off x="16067950" y="6633635"/>
            <a:ext cx="762083" cy="76208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8" name="Group 18"/>
          <p:cNvGrpSpPr/>
          <p:nvPr/>
        </p:nvGrpSpPr>
        <p:grpSpPr>
          <a:xfrm>
            <a:off x="-575233" y="9258300"/>
            <a:ext cx="1614906" cy="161490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2" name="TextBox 22"/>
          <p:cNvSpPr txBox="1"/>
          <p:nvPr/>
        </p:nvSpPr>
        <p:spPr>
          <a:xfrm>
            <a:off x="7120791" y="3253996"/>
            <a:ext cx="4771755" cy="1028472"/>
          </a:xfrm>
          <a:prstGeom prst="rect">
            <a:avLst/>
          </a:prstGeom>
        </p:spPr>
        <p:txBody>
          <a:bodyPr lIns="0" tIns="0" rIns="0" bIns="0" rtlCol="0" anchor="t">
            <a:spAutoFit/>
          </a:bodyPr>
          <a:lstStyle/>
          <a:p>
            <a:pPr algn="l">
              <a:lnSpc>
                <a:spcPts val="4138"/>
              </a:lnSpc>
            </a:pPr>
            <a:r>
              <a:rPr lang="en-US" sz="2956">
                <a:solidFill>
                  <a:srgbClr val="FFFFFF"/>
                </a:solidFill>
                <a:latin typeface="Alice Bold"/>
                <a:ea typeface="Alice Bold"/>
                <a:cs typeface="Alice Bold"/>
                <a:sym typeface="Alice Bold"/>
              </a:rPr>
              <a:t>A Mr. Ali Abdallah Haroun</a:t>
            </a:r>
          </a:p>
          <a:p>
            <a:pPr algn="l">
              <a:lnSpc>
                <a:spcPts val="4138"/>
              </a:lnSpc>
            </a:pPr>
            <a:endParaRPr lang="en-US" sz="2956">
              <a:solidFill>
                <a:srgbClr val="FFFFFF"/>
              </a:solidFill>
              <a:latin typeface="Alice Bold"/>
              <a:ea typeface="Alice Bold"/>
              <a:cs typeface="Alice Bold"/>
              <a:sym typeface="Alice Bold"/>
            </a:endParaRPr>
          </a:p>
        </p:txBody>
      </p:sp>
      <p:pic>
        <p:nvPicPr>
          <p:cNvPr id="23" name="Image 22"/>
          <p:cNvPicPr>
            <a:picLocks noChangeAspect="1"/>
          </p:cNvPicPr>
          <p:nvPr/>
        </p:nvPicPr>
        <p:blipFill>
          <a:blip r:embed="rId2"/>
          <a:stretch>
            <a:fillRect/>
          </a:stretch>
        </p:blipFill>
        <p:spPr>
          <a:xfrm>
            <a:off x="5805487" y="1085850"/>
            <a:ext cx="6677025" cy="8115300"/>
          </a:xfrm>
          <a:prstGeom prst="rect">
            <a:avLst/>
          </a:prstGeom>
        </p:spPr>
      </p:pic>
    </p:spTree>
    <p:extLst>
      <p:ext uri="{BB962C8B-B14F-4D97-AF65-F5344CB8AC3E}">
        <p14:creationId xmlns:p14="http://schemas.microsoft.com/office/powerpoint/2010/main" val="3290103337"/>
      </p:ext>
    </p:extLst>
  </p:cSld>
  <p:clrMapOvr>
    <a:masterClrMapping/>
  </p:clrMapOvr>
  <p:transition>
    <p:circl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sp>
        <p:nvSpPr>
          <p:cNvPr id="2" name="TextBox 2"/>
          <p:cNvSpPr txBox="1"/>
          <p:nvPr/>
        </p:nvSpPr>
        <p:spPr>
          <a:xfrm>
            <a:off x="3602205" y="3743862"/>
            <a:ext cx="11083591" cy="3689054"/>
          </a:xfrm>
          <a:prstGeom prst="rect">
            <a:avLst/>
          </a:prstGeom>
        </p:spPr>
        <p:txBody>
          <a:bodyPr lIns="0" tIns="0" rIns="0" bIns="0" rtlCol="0" anchor="t">
            <a:spAutoFit/>
          </a:bodyPr>
          <a:lstStyle/>
          <a:p>
            <a:pPr algn="ctr">
              <a:lnSpc>
                <a:spcPts val="14776"/>
              </a:lnSpc>
            </a:pPr>
            <a:r>
              <a:rPr lang="en-US" sz="10707" spc="1049">
                <a:solidFill>
                  <a:srgbClr val="FFFFFF"/>
                </a:solidFill>
                <a:latin typeface="Alice"/>
                <a:ea typeface="Alice"/>
                <a:cs typeface="Alice"/>
                <a:sym typeface="Alice"/>
              </a:rPr>
              <a:t>PARTIE THÉORIQUE</a:t>
            </a:r>
          </a:p>
        </p:txBody>
      </p:sp>
      <p:sp>
        <p:nvSpPr>
          <p:cNvPr id="3" name="Freeform 3"/>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4224735" y="3924837"/>
            <a:ext cx="1754040" cy="1754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245"/>
            </a:solidFill>
          </p:spPr>
        </p:sp>
        <p:sp>
          <p:nvSpPr>
            <p:cNvPr id="7" name="TextBox 7"/>
            <p:cNvSpPr txBox="1"/>
            <p:nvPr/>
          </p:nvSpPr>
          <p:spPr>
            <a:xfrm>
              <a:off x="76200" y="-47625"/>
              <a:ext cx="660400" cy="784225"/>
            </a:xfrm>
            <a:prstGeom prst="rect">
              <a:avLst/>
            </a:prstGeom>
          </p:spPr>
          <p:txBody>
            <a:bodyPr lIns="50800" tIns="50800" rIns="50800" bIns="50800" rtlCol="0" anchor="ctr"/>
            <a:lstStyle/>
            <a:p>
              <a:pPr algn="ctr">
                <a:lnSpc>
                  <a:spcPts val="8679"/>
                </a:lnSpc>
                <a:spcBef>
                  <a:spcPct val="0"/>
                </a:spcBef>
              </a:pPr>
              <a:r>
                <a:rPr lang="en-US" sz="6199">
                  <a:solidFill>
                    <a:srgbClr val="FFFEFE"/>
                  </a:solidFill>
                  <a:latin typeface="Alice"/>
                  <a:ea typeface="Alice"/>
                  <a:cs typeface="Alice"/>
                  <a:sym typeface="Alice"/>
                </a:rPr>
                <a:t>2</a:t>
              </a:r>
            </a:p>
          </p:txBody>
        </p:sp>
      </p:gr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6887962" y="5985119"/>
            <a:ext cx="2085109" cy="208510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2262642" y="-3904566"/>
            <a:ext cx="7358102" cy="735810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8" name="TextBox 8"/>
            <p:cNvSpPr txBox="1"/>
            <p:nvPr/>
          </p:nvSpPr>
          <p:spPr>
            <a:xfrm>
              <a:off x="76200" y="47625"/>
              <a:ext cx="660400" cy="68897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4906857" y="479766"/>
            <a:ext cx="5916664" cy="1537801"/>
            <a:chOff x="0" y="0"/>
            <a:chExt cx="7374240" cy="1916640"/>
          </a:xfrm>
        </p:grpSpPr>
        <p:sp>
          <p:nvSpPr>
            <p:cNvPr id="10" name="Freeform 10"/>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397D5A"/>
            </a:solidFill>
          </p:spPr>
        </p:sp>
      </p:grpSp>
      <p:grpSp>
        <p:nvGrpSpPr>
          <p:cNvPr id="11" name="Group 11"/>
          <p:cNvGrpSpPr/>
          <p:nvPr/>
        </p:nvGrpSpPr>
        <p:grpSpPr>
          <a:xfrm>
            <a:off x="11202624" y="479766"/>
            <a:ext cx="6283638" cy="1537801"/>
            <a:chOff x="0" y="0"/>
            <a:chExt cx="7831618" cy="1916640"/>
          </a:xfrm>
        </p:grpSpPr>
        <p:sp>
          <p:nvSpPr>
            <p:cNvPr id="12" name="Freeform 12"/>
            <p:cNvSpPr/>
            <p:nvPr/>
          </p:nvSpPr>
          <p:spPr>
            <a:xfrm>
              <a:off x="0" y="0"/>
              <a:ext cx="7889079" cy="1963166"/>
            </a:xfrm>
            <a:custGeom>
              <a:avLst/>
              <a:gdLst/>
              <a:ahLst/>
              <a:cxnLst/>
              <a:rect l="l" t="t" r="r" b="b"/>
              <a:pathLst>
                <a:path w="7889079" h="1963166">
                  <a:moveTo>
                    <a:pt x="1026688" y="1963166"/>
                  </a:moveTo>
                  <a:lnTo>
                    <a:pt x="7889079" y="1963166"/>
                  </a:lnTo>
                  <a:lnTo>
                    <a:pt x="7002778" y="1125601"/>
                  </a:lnTo>
                  <a:cubicBezTo>
                    <a:pt x="6960848" y="1086104"/>
                    <a:pt x="6939276" y="1033780"/>
                    <a:pt x="6939276" y="981583"/>
                  </a:cubicBezTo>
                  <a:cubicBezTo>
                    <a:pt x="6939276" y="929386"/>
                    <a:pt x="6960308" y="877570"/>
                    <a:pt x="7002778" y="837565"/>
                  </a:cubicBezTo>
                  <a:lnTo>
                    <a:pt x="7888570" y="0"/>
                  </a:lnTo>
                  <a:lnTo>
                    <a:pt x="1026688" y="0"/>
                  </a:lnTo>
                  <a:lnTo>
                    <a:pt x="0" y="980948"/>
                  </a:lnTo>
                  <a:lnTo>
                    <a:pt x="1026688" y="1963039"/>
                  </a:lnTo>
                  <a:close/>
                </a:path>
              </a:pathLst>
            </a:custGeom>
            <a:solidFill>
              <a:srgbClr val="397D5A"/>
            </a:solidFill>
          </p:spPr>
        </p:sp>
      </p:grpSp>
      <p:sp>
        <p:nvSpPr>
          <p:cNvPr id="13" name="Freeform 13"/>
          <p:cNvSpPr/>
          <p:nvPr/>
        </p:nvSpPr>
        <p:spPr>
          <a:xfrm>
            <a:off x="9835982" y="787048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9144000" y="2530893"/>
            <a:ext cx="8185753" cy="7721738"/>
          </a:xfrm>
          <a:custGeom>
            <a:avLst/>
            <a:gdLst/>
            <a:ahLst/>
            <a:cxnLst/>
            <a:rect l="l" t="t" r="r" b="b"/>
            <a:pathLst>
              <a:path w="8185753" h="7721738">
                <a:moveTo>
                  <a:pt x="0" y="0"/>
                </a:moveTo>
                <a:lnTo>
                  <a:pt x="8185753" y="0"/>
                </a:lnTo>
                <a:lnTo>
                  <a:pt x="8185753" y="7721738"/>
                </a:lnTo>
                <a:lnTo>
                  <a:pt x="0" y="7721738"/>
                </a:lnTo>
                <a:lnTo>
                  <a:pt x="0" y="0"/>
                </a:lnTo>
                <a:close/>
              </a:path>
            </a:pathLst>
          </a:custGeom>
          <a:blipFill>
            <a:blip r:embed="rId6"/>
            <a:stretch>
              <a:fillRect t="-459" b="-459"/>
            </a:stretch>
          </a:blipFill>
        </p:spPr>
      </p:sp>
      <p:sp>
        <p:nvSpPr>
          <p:cNvPr id="15" name="TextBox 15"/>
          <p:cNvSpPr txBox="1"/>
          <p:nvPr/>
        </p:nvSpPr>
        <p:spPr>
          <a:xfrm>
            <a:off x="5823813" y="750347"/>
            <a:ext cx="4012169" cy="977838"/>
          </a:xfrm>
          <a:prstGeom prst="rect">
            <a:avLst/>
          </a:prstGeom>
        </p:spPr>
        <p:txBody>
          <a:bodyPr lIns="0" tIns="0" rIns="0" bIns="0" rtlCol="0" anchor="t">
            <a:spAutoFit/>
          </a:bodyPr>
          <a:lstStyle/>
          <a:p>
            <a:pPr algn="l">
              <a:lnSpc>
                <a:spcPts val="2840"/>
              </a:lnSpc>
            </a:pPr>
            <a:r>
              <a:rPr lang="en-US" sz="2058" spc="201">
                <a:solidFill>
                  <a:srgbClr val="FFFFFF"/>
                </a:solidFill>
                <a:latin typeface="Alice Bold"/>
                <a:ea typeface="Alice Bold"/>
                <a:cs typeface="Alice Bold"/>
                <a:sym typeface="Alice Bold"/>
              </a:rPr>
              <a:t>Un virus informatique est un programme malveillant.</a:t>
            </a:r>
          </a:p>
          <a:p>
            <a:pPr marL="0" lvl="0" indent="0" algn="l">
              <a:lnSpc>
                <a:spcPts val="2150"/>
              </a:lnSpc>
              <a:spcBef>
                <a:spcPct val="0"/>
              </a:spcBef>
            </a:pPr>
            <a:endParaRPr lang="en-US" sz="2058" spc="201">
              <a:solidFill>
                <a:srgbClr val="FFFFFF"/>
              </a:solidFill>
              <a:latin typeface="Alice Bold"/>
              <a:ea typeface="Alice Bold"/>
              <a:cs typeface="Alice Bold"/>
              <a:sym typeface="Alice Bold"/>
            </a:endParaRPr>
          </a:p>
        </p:txBody>
      </p:sp>
      <p:sp>
        <p:nvSpPr>
          <p:cNvPr id="16" name="TextBox 16"/>
          <p:cNvSpPr txBox="1"/>
          <p:nvPr/>
        </p:nvSpPr>
        <p:spPr>
          <a:xfrm>
            <a:off x="11776020" y="797840"/>
            <a:ext cx="4705004" cy="1664602"/>
          </a:xfrm>
          <a:prstGeom prst="rect">
            <a:avLst/>
          </a:prstGeom>
        </p:spPr>
        <p:txBody>
          <a:bodyPr lIns="0" tIns="0" rIns="0" bIns="0" rtlCol="0" anchor="t">
            <a:spAutoFit/>
          </a:bodyPr>
          <a:lstStyle/>
          <a:p>
            <a:pPr marL="0" lvl="0" indent="0" algn="r">
              <a:lnSpc>
                <a:spcPts val="3140"/>
              </a:lnSpc>
              <a:spcBef>
                <a:spcPct val="0"/>
              </a:spcBef>
            </a:pPr>
            <a:r>
              <a:rPr lang="en-US" sz="2275" spc="223">
                <a:solidFill>
                  <a:srgbClr val="FFFFFF"/>
                </a:solidFill>
                <a:latin typeface="Alice Bold"/>
                <a:ea typeface="Alice Bold"/>
                <a:cs typeface="Alice Bold"/>
                <a:sym typeface="Alice Bold"/>
              </a:rPr>
              <a:t>Il est conçu pour se propager sans que l'utilisateur en soit informé.</a:t>
            </a:r>
          </a:p>
          <a:p>
            <a:pPr marL="0" lvl="0" indent="0" algn="r">
              <a:lnSpc>
                <a:spcPts val="4033"/>
              </a:lnSpc>
              <a:spcBef>
                <a:spcPct val="0"/>
              </a:spcBef>
            </a:pPr>
            <a:endParaRPr lang="en-US" sz="2275" spc="223">
              <a:solidFill>
                <a:srgbClr val="FFFFFF"/>
              </a:solidFill>
              <a:latin typeface="Alice Bold"/>
              <a:ea typeface="Alice Bold"/>
              <a:cs typeface="Alice Bold"/>
              <a:sym typeface="Alice Bold"/>
            </a:endParaRPr>
          </a:p>
        </p:txBody>
      </p:sp>
      <p:sp>
        <p:nvSpPr>
          <p:cNvPr id="17" name="TextBox 17"/>
          <p:cNvSpPr txBox="1"/>
          <p:nvPr/>
        </p:nvSpPr>
        <p:spPr>
          <a:xfrm>
            <a:off x="539287" y="1137456"/>
            <a:ext cx="4367569" cy="880110"/>
          </a:xfrm>
          <a:prstGeom prst="rect">
            <a:avLst/>
          </a:prstGeom>
        </p:spPr>
        <p:txBody>
          <a:bodyPr lIns="0" tIns="0" rIns="0" bIns="0" rtlCol="0" anchor="t">
            <a:spAutoFit/>
          </a:bodyPr>
          <a:lstStyle/>
          <a:p>
            <a:pPr algn="ctr">
              <a:lnSpc>
                <a:spcPts val="3509"/>
              </a:lnSpc>
              <a:spcBef>
                <a:spcPct val="0"/>
              </a:spcBef>
            </a:pPr>
            <a:r>
              <a:rPr lang="en-US" sz="2699">
                <a:solidFill>
                  <a:srgbClr val="FFFFFF"/>
                </a:solidFill>
                <a:latin typeface="Alice Bold"/>
                <a:ea typeface="Alice Bold"/>
                <a:cs typeface="Alice Bold"/>
                <a:sym typeface="Alice Bold"/>
              </a:rPr>
              <a:t>Qu'est-ce qu'un virus informatique ?</a:t>
            </a:r>
          </a:p>
        </p:txBody>
      </p:sp>
      <p:sp>
        <p:nvSpPr>
          <p:cNvPr id="18" name="Freeform 18"/>
          <p:cNvSpPr/>
          <p:nvPr/>
        </p:nvSpPr>
        <p:spPr>
          <a:xfrm>
            <a:off x="1416409" y="3635204"/>
            <a:ext cx="6204847" cy="6204847"/>
          </a:xfrm>
          <a:custGeom>
            <a:avLst/>
            <a:gdLst/>
            <a:ahLst/>
            <a:cxnLst/>
            <a:rect l="l" t="t" r="r" b="b"/>
            <a:pathLst>
              <a:path w="6204847" h="6204847">
                <a:moveTo>
                  <a:pt x="0" y="0"/>
                </a:moveTo>
                <a:lnTo>
                  <a:pt x="6204847" y="0"/>
                </a:lnTo>
                <a:lnTo>
                  <a:pt x="6204847" y="6204847"/>
                </a:lnTo>
                <a:lnTo>
                  <a:pt x="0" y="620484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9" name="TextBox 19"/>
          <p:cNvSpPr txBox="1"/>
          <p:nvPr/>
        </p:nvSpPr>
        <p:spPr>
          <a:xfrm>
            <a:off x="1605316" y="5156616"/>
            <a:ext cx="5827034" cy="3704017"/>
          </a:xfrm>
          <a:prstGeom prst="rect">
            <a:avLst/>
          </a:prstGeom>
        </p:spPr>
        <p:txBody>
          <a:bodyPr lIns="0" tIns="0" rIns="0" bIns="0" rtlCol="0" anchor="t">
            <a:spAutoFit/>
          </a:bodyPr>
          <a:lstStyle/>
          <a:p>
            <a:pPr algn="ctr">
              <a:lnSpc>
                <a:spcPts val="4169"/>
              </a:lnSpc>
            </a:pPr>
            <a:r>
              <a:rPr lang="en-US" sz="3207">
                <a:solidFill>
                  <a:srgbClr val="FFFFFF"/>
                </a:solidFill>
                <a:latin typeface="Alice Bold"/>
                <a:ea typeface="Alice Bold"/>
                <a:cs typeface="Alice Bold"/>
                <a:sym typeface="Alice Bold"/>
              </a:rPr>
              <a:t>Les dommages qu'il peut causer incluent :</a:t>
            </a:r>
          </a:p>
          <a:p>
            <a:pPr marL="692482" lvl="1" indent="-346241" algn="ctr">
              <a:lnSpc>
                <a:spcPts val="4169"/>
              </a:lnSpc>
              <a:buFont typeface="Arial"/>
              <a:buChar char="•"/>
            </a:pPr>
            <a:r>
              <a:rPr lang="en-US" sz="3207">
                <a:solidFill>
                  <a:srgbClr val="FFFFFF"/>
                </a:solidFill>
                <a:latin typeface="Alice Bold"/>
                <a:ea typeface="Alice Bold"/>
                <a:cs typeface="Alice Bold"/>
                <a:sym typeface="Alice Bold"/>
              </a:rPr>
              <a:t>Ralentir l'ordinateur.</a:t>
            </a:r>
          </a:p>
          <a:p>
            <a:pPr marL="692482" lvl="1" indent="-346241" algn="ctr">
              <a:lnSpc>
                <a:spcPts val="4169"/>
              </a:lnSpc>
              <a:buFont typeface="Arial"/>
              <a:buChar char="•"/>
            </a:pPr>
            <a:r>
              <a:rPr lang="en-US" sz="3207">
                <a:solidFill>
                  <a:srgbClr val="FFFFFF"/>
                </a:solidFill>
                <a:latin typeface="Alice Bold"/>
                <a:ea typeface="Alice Bold"/>
                <a:cs typeface="Alice Bold"/>
                <a:sym typeface="Alice Bold"/>
              </a:rPr>
              <a:t>Supprimer des fichiers importants.</a:t>
            </a:r>
          </a:p>
          <a:p>
            <a:pPr marL="692482" lvl="1" indent="-346241" algn="ctr">
              <a:lnSpc>
                <a:spcPts val="4169"/>
              </a:lnSpc>
              <a:buFont typeface="Arial"/>
              <a:buChar char="•"/>
            </a:pPr>
            <a:r>
              <a:rPr lang="en-US" sz="3207">
                <a:solidFill>
                  <a:srgbClr val="FFFFFF"/>
                </a:solidFill>
                <a:latin typeface="Alice Bold"/>
                <a:ea typeface="Alice Bold"/>
                <a:cs typeface="Alice Bold"/>
                <a:sym typeface="Alice Bold"/>
              </a:rPr>
              <a:t>Voler des informations personnelles ou sensibles</a:t>
            </a:r>
            <a:r>
              <a:rPr lang="en-US" sz="3207">
                <a:solidFill>
                  <a:srgbClr val="000000"/>
                </a:solidFill>
                <a:latin typeface="Alice"/>
                <a:ea typeface="Alice"/>
                <a:cs typeface="Alice"/>
                <a:sym typeface="Alice"/>
              </a:rPr>
              <a:t>.</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400806" y="1653282"/>
            <a:ext cx="6498832" cy="1658307"/>
          </a:xfrm>
          <a:prstGeom prst="rect">
            <a:avLst/>
          </a:prstGeom>
        </p:spPr>
        <p:txBody>
          <a:bodyPr lIns="0" tIns="0" rIns="0" bIns="0" rtlCol="0" anchor="t">
            <a:spAutoFit/>
          </a:bodyPr>
          <a:lstStyle/>
          <a:p>
            <a:pPr algn="l">
              <a:lnSpc>
                <a:spcPts val="4278"/>
              </a:lnSpc>
            </a:pPr>
            <a:r>
              <a:rPr lang="en-US" sz="4321" spc="151">
                <a:solidFill>
                  <a:srgbClr val="040506"/>
                </a:solidFill>
                <a:latin typeface="Alice"/>
                <a:ea typeface="Alice"/>
                <a:cs typeface="Alice"/>
                <a:sym typeface="Alice"/>
              </a:rPr>
              <a:t>L’évolution d’un virus informatique </a:t>
            </a:r>
          </a:p>
          <a:p>
            <a:pPr marL="0" lvl="0" indent="0" algn="l">
              <a:lnSpc>
                <a:spcPts val="4278"/>
              </a:lnSpc>
              <a:spcBef>
                <a:spcPct val="0"/>
              </a:spcBef>
            </a:pPr>
            <a:endParaRPr lang="en-US" sz="4321" spc="151">
              <a:solidFill>
                <a:srgbClr val="040506"/>
              </a:solidFill>
              <a:latin typeface="Alice"/>
              <a:ea typeface="Alice"/>
              <a:cs typeface="Alice"/>
              <a:sym typeface="Alice"/>
            </a:endParaRPr>
          </a:p>
        </p:txBody>
      </p:sp>
      <p:sp>
        <p:nvSpPr>
          <p:cNvPr id="4" name="Freeform 4"/>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8770803" y="1196984"/>
            <a:ext cx="9115694" cy="8475183"/>
          </a:xfrm>
          <a:custGeom>
            <a:avLst/>
            <a:gdLst/>
            <a:ahLst/>
            <a:cxnLst/>
            <a:rect l="l" t="t" r="r" b="b"/>
            <a:pathLst>
              <a:path w="9115694" h="8475183">
                <a:moveTo>
                  <a:pt x="0" y="0"/>
                </a:moveTo>
                <a:lnTo>
                  <a:pt x="9115695" y="0"/>
                </a:lnTo>
                <a:lnTo>
                  <a:pt x="9115695" y="8475183"/>
                </a:lnTo>
                <a:lnTo>
                  <a:pt x="0" y="8475183"/>
                </a:lnTo>
                <a:lnTo>
                  <a:pt x="0" y="0"/>
                </a:lnTo>
                <a:close/>
              </a:path>
            </a:pathLst>
          </a:custGeom>
          <a:blipFill>
            <a:blip r:embed="rId5"/>
            <a:stretch>
              <a:fillRect l="-15016" r="-15016"/>
            </a:stretch>
          </a:blipFill>
        </p:spPr>
      </p:sp>
      <p:sp>
        <p:nvSpPr>
          <p:cNvPr id="6" name="TextBox 6"/>
          <p:cNvSpPr txBox="1"/>
          <p:nvPr/>
        </p:nvSpPr>
        <p:spPr>
          <a:xfrm>
            <a:off x="618095" y="3978906"/>
            <a:ext cx="5838110" cy="1141723"/>
          </a:xfrm>
          <a:prstGeom prst="rect">
            <a:avLst/>
          </a:prstGeom>
        </p:spPr>
        <p:txBody>
          <a:bodyPr lIns="0" tIns="0" rIns="0" bIns="0" rtlCol="0" anchor="t">
            <a:spAutoFit/>
          </a:bodyPr>
          <a:lstStyle/>
          <a:p>
            <a:pPr marL="0" lvl="0" indent="0" algn="l">
              <a:lnSpc>
                <a:spcPts val="3297"/>
              </a:lnSpc>
              <a:spcBef>
                <a:spcPct val="0"/>
              </a:spcBef>
            </a:pPr>
            <a:r>
              <a:rPr lang="en-US" sz="2389" spc="234">
                <a:solidFill>
                  <a:srgbClr val="66BB6A"/>
                </a:solidFill>
                <a:latin typeface="Alice Bold"/>
                <a:ea typeface="Alice Bold"/>
                <a:cs typeface="Alice Bold"/>
                <a:sym typeface="Alice Bold"/>
              </a:rPr>
              <a:t>1970s : Premier virus Creeper, expérimental et inoffensif.</a:t>
            </a:r>
          </a:p>
          <a:p>
            <a:pPr marL="0" lvl="0" indent="0" algn="l">
              <a:lnSpc>
                <a:spcPts val="2607"/>
              </a:lnSpc>
              <a:spcBef>
                <a:spcPct val="0"/>
              </a:spcBef>
            </a:pPr>
            <a:endParaRPr lang="en-US" sz="2389" spc="234">
              <a:solidFill>
                <a:srgbClr val="66BB6A"/>
              </a:solidFill>
              <a:latin typeface="Alice Bold"/>
              <a:ea typeface="Alice Bold"/>
              <a:cs typeface="Alice Bold"/>
              <a:sym typeface="Alice Bold"/>
            </a:endParaRPr>
          </a:p>
        </p:txBody>
      </p:sp>
      <p:sp>
        <p:nvSpPr>
          <p:cNvPr id="7" name="TextBox 7"/>
          <p:cNvSpPr txBox="1"/>
          <p:nvPr/>
        </p:nvSpPr>
        <p:spPr>
          <a:xfrm>
            <a:off x="618095" y="3548028"/>
            <a:ext cx="3465904" cy="478502"/>
          </a:xfrm>
          <a:prstGeom prst="rect">
            <a:avLst/>
          </a:prstGeom>
        </p:spPr>
        <p:txBody>
          <a:bodyPr lIns="0" tIns="0" rIns="0" bIns="0" rtlCol="0" anchor="t">
            <a:spAutoFit/>
          </a:bodyPr>
          <a:lstStyle/>
          <a:p>
            <a:pPr marL="0" lvl="0" indent="0" algn="l">
              <a:lnSpc>
                <a:spcPts val="3889"/>
              </a:lnSpc>
              <a:spcBef>
                <a:spcPct val="0"/>
              </a:spcBef>
            </a:pPr>
            <a:r>
              <a:rPr lang="en-US" sz="2818" spc="276">
                <a:solidFill>
                  <a:srgbClr val="397D5A"/>
                </a:solidFill>
                <a:latin typeface="Alice Bold"/>
                <a:ea typeface="Alice Bold"/>
                <a:cs typeface="Alice Bold"/>
                <a:sym typeface="Alice Bold"/>
              </a:rPr>
              <a:t>01</a:t>
            </a:r>
          </a:p>
        </p:txBody>
      </p:sp>
      <p:sp>
        <p:nvSpPr>
          <p:cNvPr id="8" name="TextBox 8"/>
          <p:cNvSpPr txBox="1"/>
          <p:nvPr/>
        </p:nvSpPr>
        <p:spPr>
          <a:xfrm>
            <a:off x="618095" y="5366928"/>
            <a:ext cx="6019811" cy="1221733"/>
          </a:xfrm>
          <a:prstGeom prst="rect">
            <a:avLst/>
          </a:prstGeom>
        </p:spPr>
        <p:txBody>
          <a:bodyPr lIns="0" tIns="0" rIns="0" bIns="0" rtlCol="0" anchor="t">
            <a:spAutoFit/>
          </a:bodyPr>
          <a:lstStyle/>
          <a:p>
            <a:pPr algn="l">
              <a:lnSpc>
                <a:spcPts val="3297"/>
              </a:lnSpc>
            </a:pPr>
            <a:r>
              <a:rPr lang="en-US" sz="2389" spc="234">
                <a:solidFill>
                  <a:srgbClr val="66BB6A"/>
                </a:solidFill>
                <a:latin typeface="Alice Bold"/>
                <a:ea typeface="Alice Bold"/>
                <a:cs typeface="Alice Bold"/>
                <a:sym typeface="Alice Bold"/>
              </a:rPr>
              <a:t>1980s : Brain infecte les PC via des disquettes.</a:t>
            </a:r>
          </a:p>
          <a:p>
            <a:pPr marL="0" lvl="0" indent="0" algn="l">
              <a:lnSpc>
                <a:spcPts val="3297"/>
              </a:lnSpc>
              <a:spcBef>
                <a:spcPct val="0"/>
              </a:spcBef>
            </a:pPr>
            <a:endParaRPr lang="en-US" sz="2389" spc="234">
              <a:solidFill>
                <a:srgbClr val="66BB6A"/>
              </a:solidFill>
              <a:latin typeface="Alice Bold"/>
              <a:ea typeface="Alice Bold"/>
              <a:cs typeface="Alice Bold"/>
              <a:sym typeface="Alice Bold"/>
            </a:endParaRPr>
          </a:p>
        </p:txBody>
      </p:sp>
      <p:sp>
        <p:nvSpPr>
          <p:cNvPr id="9" name="TextBox 9"/>
          <p:cNvSpPr txBox="1"/>
          <p:nvPr/>
        </p:nvSpPr>
        <p:spPr>
          <a:xfrm>
            <a:off x="600314" y="4864804"/>
            <a:ext cx="3465904" cy="454499"/>
          </a:xfrm>
          <a:prstGeom prst="rect">
            <a:avLst/>
          </a:prstGeom>
        </p:spPr>
        <p:txBody>
          <a:bodyPr lIns="0" tIns="0" rIns="0" bIns="0" rtlCol="0" anchor="t">
            <a:spAutoFit/>
          </a:bodyPr>
          <a:lstStyle/>
          <a:p>
            <a:pPr marL="0" lvl="0" indent="0" algn="l">
              <a:lnSpc>
                <a:spcPts val="3613"/>
              </a:lnSpc>
              <a:spcBef>
                <a:spcPct val="0"/>
              </a:spcBef>
            </a:pPr>
            <a:r>
              <a:rPr lang="en-US" sz="2618" spc="256">
                <a:solidFill>
                  <a:srgbClr val="397D5A"/>
                </a:solidFill>
                <a:latin typeface="Alice Bold"/>
                <a:ea typeface="Alice Bold"/>
                <a:cs typeface="Alice Bold"/>
                <a:sym typeface="Alice Bold"/>
              </a:rPr>
              <a:t>02</a:t>
            </a:r>
          </a:p>
        </p:txBody>
      </p:sp>
      <p:sp>
        <p:nvSpPr>
          <p:cNvPr id="10" name="TextBox 10"/>
          <p:cNvSpPr txBox="1"/>
          <p:nvPr/>
        </p:nvSpPr>
        <p:spPr>
          <a:xfrm>
            <a:off x="618095" y="7195680"/>
            <a:ext cx="6019811" cy="1024755"/>
          </a:xfrm>
          <a:prstGeom prst="rect">
            <a:avLst/>
          </a:prstGeom>
        </p:spPr>
        <p:txBody>
          <a:bodyPr lIns="0" tIns="0" rIns="0" bIns="0" rtlCol="0" anchor="t">
            <a:spAutoFit/>
          </a:bodyPr>
          <a:lstStyle/>
          <a:p>
            <a:pPr marL="0" lvl="0" indent="0" algn="l">
              <a:lnSpc>
                <a:spcPts val="3021"/>
              </a:lnSpc>
              <a:spcBef>
                <a:spcPct val="0"/>
              </a:spcBef>
            </a:pPr>
            <a:r>
              <a:rPr lang="en-US" sz="2189" spc="214">
                <a:solidFill>
                  <a:srgbClr val="66BB6A"/>
                </a:solidFill>
                <a:latin typeface="Alice Bold"/>
                <a:ea typeface="Alice Bold"/>
                <a:cs typeface="Alice Bold"/>
                <a:sym typeface="Alice Bold"/>
              </a:rPr>
              <a:t>2000s+ : WannaCry exploite des failles mondiales, causant des dégâts massifs</a:t>
            </a:r>
            <a:r>
              <a:rPr lang="en-US" sz="2189" spc="214">
                <a:solidFill>
                  <a:srgbClr val="66BB6A"/>
                </a:solidFill>
                <a:latin typeface="Alice"/>
                <a:ea typeface="Alice"/>
                <a:cs typeface="Alice"/>
                <a:sym typeface="Alice"/>
              </a:rPr>
              <a:t>.</a:t>
            </a:r>
          </a:p>
          <a:p>
            <a:pPr marL="0" lvl="0" indent="0" algn="l">
              <a:lnSpc>
                <a:spcPts val="2055"/>
              </a:lnSpc>
              <a:spcBef>
                <a:spcPct val="0"/>
              </a:spcBef>
            </a:pPr>
            <a:endParaRPr lang="en-US" sz="2189" spc="214">
              <a:solidFill>
                <a:srgbClr val="66BB6A"/>
              </a:solidFill>
              <a:latin typeface="Alice"/>
              <a:ea typeface="Alice"/>
              <a:cs typeface="Alice"/>
              <a:sym typeface="Alice"/>
            </a:endParaRPr>
          </a:p>
        </p:txBody>
      </p:sp>
      <p:sp>
        <p:nvSpPr>
          <p:cNvPr id="11" name="TextBox 11"/>
          <p:cNvSpPr txBox="1"/>
          <p:nvPr/>
        </p:nvSpPr>
        <p:spPr>
          <a:xfrm>
            <a:off x="618095" y="6521985"/>
            <a:ext cx="3465904" cy="538319"/>
          </a:xfrm>
          <a:prstGeom prst="rect">
            <a:avLst/>
          </a:prstGeom>
        </p:spPr>
        <p:txBody>
          <a:bodyPr lIns="0" tIns="0" rIns="0" bIns="0" rtlCol="0" anchor="t">
            <a:spAutoFit/>
          </a:bodyPr>
          <a:lstStyle/>
          <a:p>
            <a:pPr marL="0" lvl="0" indent="0" algn="l">
              <a:lnSpc>
                <a:spcPts val="4303"/>
              </a:lnSpc>
              <a:spcBef>
                <a:spcPct val="0"/>
              </a:spcBef>
            </a:pPr>
            <a:r>
              <a:rPr lang="en-US" sz="3118" spc="305">
                <a:solidFill>
                  <a:srgbClr val="397D5A"/>
                </a:solidFill>
                <a:latin typeface="Alice Bold"/>
                <a:ea typeface="Alice Bold"/>
                <a:cs typeface="Alice Bold"/>
                <a:sym typeface="Alice Bold"/>
              </a:rPr>
              <a:t>03</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1303" y="-1138576"/>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397D5A"/>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7170670" y="-178579"/>
            <a:ext cx="10994424" cy="109944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397D5A">
                  <a:alpha val="11765"/>
                </a:srgbClr>
              </a:solidFill>
              <a:prstDash val="solid"/>
              <a:miter/>
            </a:ln>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3036245" y="2457761"/>
            <a:ext cx="8979720" cy="7366563"/>
          </a:xfrm>
          <a:custGeom>
            <a:avLst/>
            <a:gdLst/>
            <a:ahLst/>
            <a:cxnLst/>
            <a:rect l="l" t="t" r="r" b="b"/>
            <a:pathLst>
              <a:path w="8979720" h="7366563">
                <a:moveTo>
                  <a:pt x="0" y="0"/>
                </a:moveTo>
                <a:lnTo>
                  <a:pt x="8979720" y="0"/>
                </a:lnTo>
                <a:lnTo>
                  <a:pt x="8979720" y="7366563"/>
                </a:lnTo>
                <a:lnTo>
                  <a:pt x="0" y="7366563"/>
                </a:lnTo>
                <a:lnTo>
                  <a:pt x="0" y="0"/>
                </a:lnTo>
                <a:close/>
              </a:path>
            </a:pathLst>
          </a:custGeom>
          <a:blipFill>
            <a:blip r:embed="rId4"/>
            <a:stretch>
              <a:fillRect l="-10019" t="-2471" b="-2471"/>
            </a:stretch>
          </a:blipFill>
        </p:spPr>
      </p:sp>
      <p:grpSp>
        <p:nvGrpSpPr>
          <p:cNvPr id="10" name="Group 10"/>
          <p:cNvGrpSpPr/>
          <p:nvPr/>
        </p:nvGrpSpPr>
        <p:grpSpPr>
          <a:xfrm>
            <a:off x="-1013516" y="-514350"/>
            <a:ext cx="5601956" cy="3086100"/>
            <a:chOff x="0" y="0"/>
            <a:chExt cx="1475412" cy="812800"/>
          </a:xfrm>
        </p:grpSpPr>
        <p:sp>
          <p:nvSpPr>
            <p:cNvPr id="11" name="Freeform 11"/>
            <p:cNvSpPr/>
            <p:nvPr/>
          </p:nvSpPr>
          <p:spPr>
            <a:xfrm>
              <a:off x="0" y="0"/>
              <a:ext cx="1475412" cy="812800"/>
            </a:xfrm>
            <a:custGeom>
              <a:avLst/>
              <a:gdLst/>
              <a:ahLst/>
              <a:cxnLst/>
              <a:rect l="l" t="t" r="r" b="b"/>
              <a:pathLst>
                <a:path w="1475412" h="812800">
                  <a:moveTo>
                    <a:pt x="737706" y="0"/>
                  </a:moveTo>
                  <a:cubicBezTo>
                    <a:pt x="330282" y="0"/>
                    <a:pt x="0" y="181951"/>
                    <a:pt x="0" y="406400"/>
                  </a:cubicBezTo>
                  <a:cubicBezTo>
                    <a:pt x="0" y="630849"/>
                    <a:pt x="330282" y="812800"/>
                    <a:pt x="737706" y="812800"/>
                  </a:cubicBezTo>
                  <a:cubicBezTo>
                    <a:pt x="1145130" y="812800"/>
                    <a:pt x="1475412" y="630849"/>
                    <a:pt x="1475412" y="406400"/>
                  </a:cubicBezTo>
                  <a:cubicBezTo>
                    <a:pt x="1475412" y="181951"/>
                    <a:pt x="1145130" y="0"/>
                    <a:pt x="737706" y="0"/>
                  </a:cubicBezTo>
                  <a:close/>
                </a:path>
              </a:pathLst>
            </a:custGeom>
            <a:solidFill>
              <a:srgbClr val="397D5A"/>
            </a:solidFill>
          </p:spPr>
        </p:sp>
        <p:sp>
          <p:nvSpPr>
            <p:cNvPr id="12" name="TextBox 12"/>
            <p:cNvSpPr txBox="1"/>
            <p:nvPr/>
          </p:nvSpPr>
          <p:spPr>
            <a:xfrm>
              <a:off x="138320" y="47625"/>
              <a:ext cx="1198772" cy="688975"/>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488531" y="3086100"/>
            <a:ext cx="1032441" cy="4114800"/>
          </a:xfrm>
          <a:custGeom>
            <a:avLst/>
            <a:gdLst/>
            <a:ahLst/>
            <a:cxnLst/>
            <a:rect l="l" t="t" r="r" b="b"/>
            <a:pathLst>
              <a:path w="1032441" h="4114800">
                <a:moveTo>
                  <a:pt x="0" y="0"/>
                </a:moveTo>
                <a:lnTo>
                  <a:pt x="1032440" y="0"/>
                </a:lnTo>
                <a:lnTo>
                  <a:pt x="1032440"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4" name="Group 14"/>
          <p:cNvGrpSpPr/>
          <p:nvPr/>
        </p:nvGrpSpPr>
        <p:grpSpPr>
          <a:xfrm>
            <a:off x="15627620" y="7715250"/>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859"/>
                </a:lnSpc>
              </a:pPr>
              <a:endParaRPr/>
            </a:p>
          </p:txBody>
        </p:sp>
      </p:grpSp>
      <p:sp>
        <p:nvSpPr>
          <p:cNvPr id="17" name="Freeform 17"/>
          <p:cNvSpPr/>
          <p:nvPr/>
        </p:nvSpPr>
        <p:spPr>
          <a:xfrm>
            <a:off x="16989695" y="2648112"/>
            <a:ext cx="1032441" cy="4114800"/>
          </a:xfrm>
          <a:custGeom>
            <a:avLst/>
            <a:gdLst/>
            <a:ahLst/>
            <a:cxnLst/>
            <a:rect l="l" t="t" r="r" b="b"/>
            <a:pathLst>
              <a:path w="1032441" h="4114800">
                <a:moveTo>
                  <a:pt x="0" y="0"/>
                </a:moveTo>
                <a:lnTo>
                  <a:pt x="1032441" y="0"/>
                </a:lnTo>
                <a:lnTo>
                  <a:pt x="1032441"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8" name="Group 18"/>
          <p:cNvGrpSpPr/>
          <p:nvPr/>
        </p:nvGrpSpPr>
        <p:grpSpPr>
          <a:xfrm>
            <a:off x="-847735" y="8263515"/>
            <a:ext cx="3086100" cy="308610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2330854" y="2126402"/>
            <a:ext cx="4144491" cy="2846018"/>
          </a:xfrm>
          <a:prstGeom prst="rect">
            <a:avLst/>
          </a:prstGeom>
        </p:spPr>
        <p:txBody>
          <a:bodyPr lIns="0" tIns="0" rIns="0" bIns="0" rtlCol="0" anchor="t">
            <a:spAutoFit/>
          </a:bodyPr>
          <a:lstStyle/>
          <a:p>
            <a:pPr algn="l">
              <a:lnSpc>
                <a:spcPts val="3925"/>
              </a:lnSpc>
            </a:pPr>
            <a:r>
              <a:rPr lang="en-US" sz="2803">
                <a:solidFill>
                  <a:srgbClr val="009245"/>
                </a:solidFill>
                <a:latin typeface="Alice Bold"/>
                <a:ea typeface="Alice Bold"/>
                <a:cs typeface="Alice Bold"/>
                <a:sym typeface="Alice Bold"/>
              </a:rPr>
              <a:t>Six types de menaces informatiques principales : virus, vers, ransomware, cheval de Troie, spyware et rootkit. </a:t>
            </a:r>
          </a:p>
          <a:p>
            <a:pPr algn="l">
              <a:lnSpc>
                <a:spcPts val="3000"/>
              </a:lnSpc>
            </a:pPr>
            <a:endParaRPr lang="en-US" sz="2803">
              <a:solidFill>
                <a:srgbClr val="009245"/>
              </a:solidFill>
              <a:latin typeface="Alice Bold"/>
              <a:ea typeface="Alice Bold"/>
              <a:cs typeface="Alice Bold"/>
              <a:sym typeface="Alice Bold"/>
            </a:endParaRPr>
          </a:p>
        </p:txBody>
      </p:sp>
      <p:sp>
        <p:nvSpPr>
          <p:cNvPr id="22" name="TextBox 22"/>
          <p:cNvSpPr txBox="1"/>
          <p:nvPr/>
        </p:nvSpPr>
        <p:spPr>
          <a:xfrm>
            <a:off x="12330854" y="6083893"/>
            <a:ext cx="3860697" cy="2323558"/>
          </a:xfrm>
          <a:prstGeom prst="rect">
            <a:avLst/>
          </a:prstGeom>
        </p:spPr>
        <p:txBody>
          <a:bodyPr lIns="0" tIns="0" rIns="0" bIns="0" rtlCol="0" anchor="t">
            <a:spAutoFit/>
          </a:bodyPr>
          <a:lstStyle/>
          <a:p>
            <a:pPr algn="l">
              <a:lnSpc>
                <a:spcPts val="3704"/>
              </a:lnSpc>
            </a:pPr>
            <a:r>
              <a:rPr lang="en-US" sz="2646">
                <a:solidFill>
                  <a:srgbClr val="009245"/>
                </a:solidFill>
                <a:latin typeface="Alice Bold"/>
                <a:ea typeface="Alice Bold"/>
                <a:cs typeface="Alice Bold"/>
                <a:sym typeface="Alice Bold"/>
              </a:rPr>
              <a:t>Chaque menace utilise une approche unique pour compromettre la sécurité des systèmes. </a:t>
            </a:r>
          </a:p>
          <a:p>
            <a:pPr algn="l">
              <a:lnSpc>
                <a:spcPts val="3704"/>
              </a:lnSpc>
            </a:pPr>
            <a:endParaRPr lang="en-US" sz="2646">
              <a:solidFill>
                <a:srgbClr val="009245"/>
              </a:solidFill>
              <a:latin typeface="Alice Bold"/>
              <a:ea typeface="Alice Bold"/>
              <a:cs typeface="Alice Bold"/>
              <a:sym typeface="Alice Bold"/>
            </a:endParaRPr>
          </a:p>
        </p:txBody>
      </p:sp>
      <p:sp>
        <p:nvSpPr>
          <p:cNvPr id="23" name="TextBox 23"/>
          <p:cNvSpPr txBox="1"/>
          <p:nvPr/>
        </p:nvSpPr>
        <p:spPr>
          <a:xfrm>
            <a:off x="5183097" y="981075"/>
            <a:ext cx="7418636" cy="671831"/>
          </a:xfrm>
          <a:prstGeom prst="rect">
            <a:avLst/>
          </a:prstGeom>
        </p:spPr>
        <p:txBody>
          <a:bodyPr lIns="0" tIns="0" rIns="0" bIns="0" rtlCol="0" anchor="t">
            <a:spAutoFit/>
          </a:bodyPr>
          <a:lstStyle/>
          <a:p>
            <a:pPr algn="ctr">
              <a:lnSpc>
                <a:spcPts val="5329"/>
              </a:lnSpc>
              <a:spcBef>
                <a:spcPct val="0"/>
              </a:spcBef>
            </a:pPr>
            <a:r>
              <a:rPr lang="en-US" sz="4099">
                <a:solidFill>
                  <a:srgbClr val="397D5A"/>
                </a:solidFill>
                <a:latin typeface="Alice Bold"/>
                <a:ea typeface="Alice Bold"/>
                <a:cs typeface="Alice Bold"/>
                <a:sym typeface="Alice Bold"/>
              </a:rPr>
              <a:t>Les différents types de menaces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28575"/>
              <a:ext cx="5016842" cy="84137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9144000" y="3628424"/>
            <a:ext cx="8115300" cy="5996613"/>
            <a:chOff x="0" y="0"/>
            <a:chExt cx="2137363" cy="1579355"/>
          </a:xfrm>
        </p:grpSpPr>
        <p:sp>
          <p:nvSpPr>
            <p:cNvPr id="7" name="Freeform 7"/>
            <p:cNvSpPr/>
            <p:nvPr/>
          </p:nvSpPr>
          <p:spPr>
            <a:xfrm>
              <a:off x="0" y="0"/>
              <a:ext cx="2137363" cy="1579355"/>
            </a:xfrm>
            <a:custGeom>
              <a:avLst/>
              <a:gdLst/>
              <a:ahLst/>
              <a:cxnLst/>
              <a:rect l="l" t="t" r="r" b="b"/>
              <a:pathLst>
                <a:path w="2137363" h="1579355">
                  <a:moveTo>
                    <a:pt x="0" y="0"/>
                  </a:moveTo>
                  <a:lnTo>
                    <a:pt x="2137363" y="0"/>
                  </a:lnTo>
                  <a:lnTo>
                    <a:pt x="2137363" y="1579355"/>
                  </a:lnTo>
                  <a:lnTo>
                    <a:pt x="0" y="1579355"/>
                  </a:lnTo>
                  <a:close/>
                </a:path>
              </a:pathLst>
            </a:custGeom>
            <a:solidFill>
              <a:srgbClr val="397D5A"/>
            </a:solidFill>
          </p:spPr>
        </p:sp>
        <p:sp>
          <p:nvSpPr>
            <p:cNvPr id="8" name="TextBox 8"/>
            <p:cNvSpPr txBox="1"/>
            <p:nvPr/>
          </p:nvSpPr>
          <p:spPr>
            <a:xfrm>
              <a:off x="0" y="-47625"/>
              <a:ext cx="2137363" cy="1626980"/>
            </a:xfrm>
            <a:prstGeom prst="rect">
              <a:avLst/>
            </a:prstGeom>
          </p:spPr>
          <p:txBody>
            <a:bodyPr lIns="114300" tIns="114300" rIns="114300" bIns="114300" rtlCol="0" anchor="ctr"/>
            <a:lstStyle/>
            <a:p>
              <a:pPr algn="l">
                <a:lnSpc>
                  <a:spcPts val="3035"/>
                </a:lnSpc>
              </a:pPr>
              <a:r>
                <a:rPr lang="en-US" sz="2199" i="1" spc="21">
                  <a:solidFill>
                    <a:srgbClr val="F5FFF5"/>
                  </a:solidFill>
                  <a:latin typeface="Alice Italics"/>
                  <a:ea typeface="Alice Italics"/>
                  <a:cs typeface="Alice Italics"/>
                  <a:sym typeface="Alice Italics"/>
                </a:rPr>
                <a:t>Symptômes d’une infection virale :</a:t>
              </a:r>
            </a:p>
            <a:p>
              <a:pPr marL="474976" lvl="1" indent="-237488" algn="l">
                <a:lnSpc>
                  <a:spcPts val="3035"/>
                </a:lnSpc>
                <a:buFont typeface="Arial"/>
                <a:buChar char="•"/>
              </a:pPr>
              <a:r>
                <a:rPr lang="en-US" sz="2199" i="1" spc="21">
                  <a:solidFill>
                    <a:srgbClr val="F5FFF5"/>
                  </a:solidFill>
                  <a:latin typeface="Alice Italics"/>
                  <a:ea typeface="Alice Italics"/>
                  <a:cs typeface="Alice Italics"/>
                  <a:sym typeface="Alice Italics"/>
                </a:rPr>
                <a:t>Apparition de fenêtres popup ou publicités inhabituelles.</a:t>
              </a:r>
            </a:p>
            <a:p>
              <a:pPr marL="474976" lvl="1" indent="-237488" algn="l">
                <a:lnSpc>
                  <a:spcPts val="3035"/>
                </a:lnSpc>
                <a:buFont typeface="Arial"/>
                <a:buChar char="•"/>
              </a:pPr>
              <a:r>
                <a:rPr lang="en-US" sz="2199" i="1" spc="21">
                  <a:solidFill>
                    <a:srgbClr val="F5FFF5"/>
                  </a:solidFill>
                  <a:latin typeface="Alice Italics"/>
                  <a:ea typeface="Alice Italics"/>
                  <a:cs typeface="Alice Italics"/>
                  <a:sym typeface="Alice Italics"/>
                </a:rPr>
                <a:t>Modification non voulue de la page d’accueil du navigateur.</a:t>
              </a:r>
            </a:p>
            <a:p>
              <a:pPr marL="474976" lvl="1" indent="-237488" algn="l">
                <a:lnSpc>
                  <a:spcPts val="3035"/>
                </a:lnSpc>
                <a:buFont typeface="Arial"/>
                <a:buChar char="•"/>
              </a:pPr>
              <a:r>
                <a:rPr lang="en-US" sz="2199" i="1" spc="21">
                  <a:solidFill>
                    <a:srgbClr val="F5FFF5"/>
                  </a:solidFill>
                  <a:latin typeface="Alice Italics"/>
                  <a:ea typeface="Alice Italics"/>
                  <a:cs typeface="Alice Italics"/>
                  <a:sym typeface="Alice Italics"/>
                </a:rPr>
                <a:t>Envoi automatique de courriels suspects depuis votre compte.</a:t>
              </a:r>
            </a:p>
            <a:p>
              <a:pPr marL="474976" lvl="1" indent="-237488" algn="l">
                <a:lnSpc>
                  <a:spcPts val="3035"/>
                </a:lnSpc>
                <a:buFont typeface="Arial"/>
                <a:buChar char="•"/>
              </a:pPr>
              <a:r>
                <a:rPr lang="en-US" sz="2199" i="1" spc="21">
                  <a:solidFill>
                    <a:srgbClr val="F5FFF5"/>
                  </a:solidFill>
                  <a:latin typeface="Alice Italics"/>
                  <a:ea typeface="Alice Italics"/>
                  <a:cs typeface="Alice Italics"/>
                  <a:sym typeface="Alice Italics"/>
                </a:rPr>
                <a:t>Plantages fréquents ou écran bleu de la mort.</a:t>
              </a:r>
            </a:p>
            <a:p>
              <a:pPr marL="474976" lvl="1" indent="-237488" algn="l">
                <a:lnSpc>
                  <a:spcPts val="3035"/>
                </a:lnSpc>
                <a:buFont typeface="Arial"/>
                <a:buChar char="•"/>
              </a:pPr>
              <a:r>
                <a:rPr lang="en-US" sz="2199" i="1" spc="21">
                  <a:solidFill>
                    <a:srgbClr val="F5FFF5"/>
                  </a:solidFill>
                  <a:latin typeface="Alice Italics"/>
                  <a:ea typeface="Alice Italics"/>
                  <a:cs typeface="Alice Italics"/>
                  <a:sym typeface="Alice Italics"/>
                </a:rPr>
                <a:t>Lenteur inhabituelle de l’ordinateur au démarrage ou en utilisation légère.</a:t>
              </a:r>
            </a:p>
            <a:p>
              <a:pPr marL="474976" lvl="1" indent="-237488" algn="l">
                <a:lnSpc>
                  <a:spcPts val="3035"/>
                </a:lnSpc>
                <a:buFont typeface="Arial"/>
                <a:buChar char="•"/>
              </a:pPr>
              <a:r>
                <a:rPr lang="en-US" sz="2199" i="1" spc="21">
                  <a:solidFill>
                    <a:srgbClr val="F5FFF5"/>
                  </a:solidFill>
                  <a:latin typeface="Alice Italics"/>
                  <a:ea typeface="Alice Italics"/>
                  <a:cs typeface="Alice Italics"/>
                  <a:sym typeface="Alice Italics"/>
                </a:rPr>
                <a:t>Lancement automatique de programmes inconnus.</a:t>
              </a:r>
            </a:p>
            <a:p>
              <a:pPr marL="474976" lvl="1" indent="-237488" algn="l">
                <a:lnSpc>
                  <a:spcPts val="3035"/>
                </a:lnSpc>
                <a:buFont typeface="Arial"/>
                <a:buChar char="•"/>
              </a:pPr>
              <a:r>
                <a:rPr lang="en-US" sz="2199" i="1" spc="21">
                  <a:solidFill>
                    <a:srgbClr val="F5FFF5"/>
                  </a:solidFill>
                  <a:latin typeface="Alice Italics"/>
                  <a:ea typeface="Alice Italics"/>
                  <a:cs typeface="Alice Italics"/>
                  <a:sym typeface="Alice Italics"/>
                </a:rPr>
                <a:t>Changements de mots de passe sans votre intervention.</a:t>
              </a:r>
            </a:p>
            <a:p>
              <a:pPr marL="0" lvl="0" indent="0" algn="ctr">
                <a:lnSpc>
                  <a:spcPts val="2070"/>
                </a:lnSpc>
                <a:spcBef>
                  <a:spcPct val="0"/>
                </a:spcBef>
              </a:pPr>
              <a:endParaRPr lang="en-US" sz="2199" i="1" spc="21">
                <a:solidFill>
                  <a:srgbClr val="F5FFF5"/>
                </a:solidFill>
                <a:latin typeface="Alice Italics"/>
                <a:ea typeface="Alice Italics"/>
                <a:cs typeface="Alice Italics"/>
                <a:sym typeface="Alice Italics"/>
              </a:endParaRPr>
            </a:p>
          </p:txBody>
        </p:sp>
      </p:grpSp>
      <p:sp>
        <p:nvSpPr>
          <p:cNvPr id="9" name="Freeform 9"/>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653708" y="3625081"/>
            <a:ext cx="7622094" cy="5999956"/>
          </a:xfrm>
          <a:custGeom>
            <a:avLst/>
            <a:gdLst/>
            <a:ahLst/>
            <a:cxnLst/>
            <a:rect l="l" t="t" r="r" b="b"/>
            <a:pathLst>
              <a:path w="7622094" h="5999956">
                <a:moveTo>
                  <a:pt x="0" y="0"/>
                </a:moveTo>
                <a:lnTo>
                  <a:pt x="7622094" y="0"/>
                </a:lnTo>
                <a:lnTo>
                  <a:pt x="7622094" y="5999957"/>
                </a:lnTo>
                <a:lnTo>
                  <a:pt x="0" y="5999957"/>
                </a:lnTo>
                <a:lnTo>
                  <a:pt x="0" y="0"/>
                </a:lnTo>
                <a:close/>
              </a:path>
            </a:pathLst>
          </a:custGeom>
          <a:blipFill>
            <a:blip r:embed="rId5"/>
            <a:stretch>
              <a:fillRect/>
            </a:stretch>
          </a:blipFill>
        </p:spPr>
      </p:sp>
      <p:sp>
        <p:nvSpPr>
          <p:cNvPr id="12" name="TextBox 12"/>
          <p:cNvSpPr txBox="1"/>
          <p:nvPr/>
        </p:nvSpPr>
        <p:spPr>
          <a:xfrm>
            <a:off x="1003859" y="764795"/>
            <a:ext cx="14404622" cy="2321305"/>
          </a:xfrm>
          <a:prstGeom prst="rect">
            <a:avLst/>
          </a:prstGeom>
        </p:spPr>
        <p:txBody>
          <a:bodyPr lIns="0" tIns="0" rIns="0" bIns="0" rtlCol="0" anchor="t">
            <a:spAutoFit/>
          </a:bodyPr>
          <a:lstStyle/>
          <a:p>
            <a:pPr algn="ctr">
              <a:lnSpc>
                <a:spcPts val="7850"/>
              </a:lnSpc>
            </a:pPr>
            <a:r>
              <a:rPr lang="en-US" sz="5688" spc="557">
                <a:solidFill>
                  <a:srgbClr val="FFFFFF"/>
                </a:solidFill>
                <a:latin typeface="Alice"/>
                <a:ea typeface="Alice"/>
                <a:cs typeface="Alice"/>
                <a:sym typeface="Alice"/>
              </a:rPr>
              <a:t>Comment savoir si on est infecté ?</a:t>
            </a:r>
          </a:p>
          <a:p>
            <a:pPr algn="ctr">
              <a:lnSpc>
                <a:spcPts val="10886"/>
              </a:lnSpc>
            </a:pPr>
            <a:endParaRPr lang="en-US" sz="5688" spc="557">
              <a:solidFill>
                <a:srgbClr val="FFFFFF"/>
              </a:solidFill>
              <a:latin typeface="Alice"/>
              <a:ea typeface="Alice"/>
              <a:cs typeface="Alice"/>
              <a:sym typeface="Alice"/>
            </a:endParaRP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397D5A"/>
              </a:solidFill>
              <a:prstDash val="solid"/>
              <a:miter/>
            </a:ln>
          </p:spPr>
        </p:sp>
        <p:sp>
          <p:nvSpPr>
            <p:cNvPr id="4" name="TextBox 4"/>
            <p:cNvSpPr txBox="1"/>
            <p:nvPr/>
          </p:nvSpPr>
          <p:spPr>
            <a:xfrm>
              <a:off x="19893" y="47625"/>
              <a:ext cx="172405"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6786360" y="-353712"/>
            <a:ext cx="10994424" cy="109944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397D5A">
                  <a:alpha val="11765"/>
                </a:srgbClr>
              </a:solidFill>
              <a:prstDash val="solid"/>
              <a:miter/>
            </a:ln>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839960" y="1830665"/>
            <a:ext cx="6613698" cy="7623312"/>
          </a:xfrm>
          <a:custGeom>
            <a:avLst/>
            <a:gdLst/>
            <a:ahLst/>
            <a:cxnLst/>
            <a:rect l="l" t="t" r="r" b="b"/>
            <a:pathLst>
              <a:path w="6613698" h="7623312">
                <a:moveTo>
                  <a:pt x="0" y="0"/>
                </a:moveTo>
                <a:lnTo>
                  <a:pt x="6613698" y="0"/>
                </a:lnTo>
                <a:lnTo>
                  <a:pt x="6613698" y="7623313"/>
                </a:lnTo>
                <a:lnTo>
                  <a:pt x="0" y="7623313"/>
                </a:lnTo>
                <a:lnTo>
                  <a:pt x="0" y="0"/>
                </a:lnTo>
                <a:close/>
              </a:path>
            </a:pathLst>
          </a:custGeom>
          <a:blipFill>
            <a:blip r:embed="rId4"/>
            <a:stretch>
              <a:fillRect l="-14548" r="-14548"/>
            </a:stretch>
          </a:blipFill>
        </p:spPr>
      </p:sp>
      <p:grpSp>
        <p:nvGrpSpPr>
          <p:cNvPr id="10" name="Group 10"/>
          <p:cNvGrpSpPr/>
          <p:nvPr/>
        </p:nvGrpSpPr>
        <p:grpSpPr>
          <a:xfrm>
            <a:off x="16079651" y="8743950"/>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8976276" y="4435609"/>
            <a:ext cx="7337144" cy="1206712"/>
          </a:xfrm>
          <a:prstGeom prst="rect">
            <a:avLst/>
          </a:prstGeom>
        </p:spPr>
        <p:txBody>
          <a:bodyPr lIns="0" tIns="0" rIns="0" bIns="0" rtlCol="0" anchor="t">
            <a:spAutoFit/>
          </a:bodyPr>
          <a:lstStyle/>
          <a:p>
            <a:pPr algn="just">
              <a:lnSpc>
                <a:spcPts val="4473"/>
              </a:lnSpc>
            </a:pPr>
            <a:r>
              <a:rPr lang="en-US" sz="4066">
                <a:solidFill>
                  <a:srgbClr val="191919"/>
                </a:solidFill>
                <a:latin typeface="Alice Bold"/>
                <a:ea typeface="Alice Bold"/>
                <a:cs typeface="Alice Bold"/>
                <a:sym typeface="Alice Bold"/>
              </a:rPr>
              <a:t>Pourquoi utiliser un antivirus ?</a:t>
            </a:r>
          </a:p>
          <a:p>
            <a:pPr algn="just">
              <a:lnSpc>
                <a:spcPts val="4913"/>
              </a:lnSpc>
            </a:pPr>
            <a:endParaRPr lang="en-US" sz="4066">
              <a:solidFill>
                <a:srgbClr val="191919"/>
              </a:solidFill>
              <a:latin typeface="Alice Bold"/>
              <a:ea typeface="Alice Bold"/>
              <a:cs typeface="Alice Bold"/>
              <a:sym typeface="Alice Bold"/>
            </a:endParaRPr>
          </a:p>
        </p:txBody>
      </p:sp>
      <p:sp>
        <p:nvSpPr>
          <p:cNvPr id="14" name="TextBox 14"/>
          <p:cNvSpPr txBox="1"/>
          <p:nvPr/>
        </p:nvSpPr>
        <p:spPr>
          <a:xfrm>
            <a:off x="9144000" y="2074412"/>
            <a:ext cx="6572250" cy="1974308"/>
          </a:xfrm>
          <a:prstGeom prst="rect">
            <a:avLst/>
          </a:prstGeom>
        </p:spPr>
        <p:txBody>
          <a:bodyPr lIns="0" tIns="0" rIns="0" bIns="0" rtlCol="0" anchor="t">
            <a:spAutoFit/>
          </a:bodyPr>
          <a:lstStyle/>
          <a:p>
            <a:pPr algn="just">
              <a:lnSpc>
                <a:spcPts val="3104"/>
              </a:lnSpc>
            </a:pPr>
            <a:r>
              <a:rPr lang="en-US" sz="2821" i="1">
                <a:solidFill>
                  <a:srgbClr val="191919"/>
                </a:solidFill>
                <a:latin typeface="Alice Italics"/>
                <a:ea typeface="Alice Italics"/>
                <a:cs typeface="Alice Italics"/>
                <a:sym typeface="Alice Italics"/>
              </a:rPr>
              <a:t>Un antivirus agit comme un garde de sécurité numérique : il surveille, détecte et bloque les menaces pour protéger vos appareils. Il évolue constamment pour faire face aux nouvelles attaques.</a:t>
            </a:r>
          </a:p>
        </p:txBody>
      </p:sp>
      <p:sp>
        <p:nvSpPr>
          <p:cNvPr id="15" name="TextBox 15"/>
          <p:cNvSpPr txBox="1"/>
          <p:nvPr/>
        </p:nvSpPr>
        <p:spPr>
          <a:xfrm>
            <a:off x="2797444" y="442746"/>
            <a:ext cx="11312429" cy="822424"/>
          </a:xfrm>
          <a:prstGeom prst="rect">
            <a:avLst/>
          </a:prstGeom>
        </p:spPr>
        <p:txBody>
          <a:bodyPr lIns="0" tIns="0" rIns="0" bIns="0" rtlCol="0" anchor="t">
            <a:spAutoFit/>
          </a:bodyPr>
          <a:lstStyle/>
          <a:p>
            <a:pPr algn="l">
              <a:lnSpc>
                <a:spcPts val="5964"/>
              </a:lnSpc>
            </a:pPr>
            <a:r>
              <a:rPr lang="en-US" sz="6554" i="1">
                <a:solidFill>
                  <a:srgbClr val="191919"/>
                </a:solidFill>
                <a:latin typeface="Alice Bold Italics"/>
                <a:ea typeface="Alice Bold Italics"/>
                <a:cs typeface="Alice Bold Italics"/>
                <a:sym typeface="Alice Bold Italics"/>
              </a:rPr>
              <a:t>Qu’est-ce qu’un antivirus ?</a:t>
            </a:r>
          </a:p>
        </p:txBody>
      </p:sp>
      <p:grpSp>
        <p:nvGrpSpPr>
          <p:cNvPr id="16" name="Group 16"/>
          <p:cNvGrpSpPr/>
          <p:nvPr/>
        </p:nvGrpSpPr>
        <p:grpSpPr>
          <a:xfrm>
            <a:off x="-763952" y="9258300"/>
            <a:ext cx="3086100" cy="30861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959551" y="-1021213"/>
            <a:ext cx="3086100" cy="30861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8746892" y="5290563"/>
            <a:ext cx="9541108" cy="3692525"/>
          </a:xfrm>
          <a:prstGeom prst="rect">
            <a:avLst/>
          </a:prstGeom>
        </p:spPr>
        <p:txBody>
          <a:bodyPr lIns="0" tIns="0" rIns="0" bIns="0" rtlCol="0" anchor="t">
            <a:spAutoFit/>
          </a:bodyPr>
          <a:lstStyle/>
          <a:p>
            <a:pPr algn="l">
              <a:lnSpc>
                <a:spcPts val="3249"/>
              </a:lnSpc>
            </a:pPr>
            <a:r>
              <a:rPr lang="en-US" sz="2499">
                <a:solidFill>
                  <a:srgbClr val="397D5A"/>
                </a:solidFill>
                <a:latin typeface="Alice"/>
                <a:ea typeface="Alice"/>
                <a:cs typeface="Alice"/>
                <a:sym typeface="Alice"/>
              </a:rPr>
              <a:t>Ses rôles clés  :</a:t>
            </a:r>
          </a:p>
          <a:p>
            <a:pPr marL="539748" lvl="1" indent="-269874" algn="l">
              <a:lnSpc>
                <a:spcPts val="3249"/>
              </a:lnSpc>
              <a:buFont typeface="Arial"/>
              <a:buChar char="•"/>
            </a:pPr>
            <a:r>
              <a:rPr lang="en-US" sz="2499">
                <a:solidFill>
                  <a:srgbClr val="397D5A"/>
                </a:solidFill>
                <a:latin typeface="Alice"/>
                <a:ea typeface="Alice"/>
                <a:cs typeface="Alice"/>
                <a:sym typeface="Alice"/>
              </a:rPr>
              <a:t>Détection proactive des menaces avant qu’elles ne causent des dégâts.</a:t>
            </a:r>
          </a:p>
          <a:p>
            <a:pPr marL="539748" lvl="1" indent="-269874" algn="l">
              <a:lnSpc>
                <a:spcPts val="3249"/>
              </a:lnSpc>
              <a:buFont typeface="Arial"/>
              <a:buChar char="•"/>
            </a:pPr>
            <a:r>
              <a:rPr lang="en-US" sz="2499">
                <a:solidFill>
                  <a:srgbClr val="397D5A"/>
                </a:solidFill>
                <a:latin typeface="Alice"/>
                <a:ea typeface="Alice"/>
                <a:cs typeface="Alice"/>
                <a:sym typeface="Alice"/>
              </a:rPr>
              <a:t>Surveillance en temps réel des activités suspectes.</a:t>
            </a:r>
          </a:p>
          <a:p>
            <a:pPr marL="539748" lvl="1" indent="-269874" algn="l">
              <a:lnSpc>
                <a:spcPts val="3249"/>
              </a:lnSpc>
              <a:buFont typeface="Arial"/>
              <a:buChar char="•"/>
            </a:pPr>
            <a:r>
              <a:rPr lang="en-US" sz="2499">
                <a:solidFill>
                  <a:srgbClr val="397D5A"/>
                </a:solidFill>
                <a:latin typeface="Alice"/>
                <a:ea typeface="Alice"/>
                <a:cs typeface="Alice"/>
                <a:sym typeface="Alice"/>
              </a:rPr>
              <a:t>Identification et suppression des virus et logiciels malveillants.</a:t>
            </a:r>
          </a:p>
          <a:p>
            <a:pPr marL="539748" lvl="1" indent="-269874" algn="l">
              <a:lnSpc>
                <a:spcPts val="3249"/>
              </a:lnSpc>
              <a:buFont typeface="Arial"/>
              <a:buChar char="•"/>
            </a:pPr>
            <a:r>
              <a:rPr lang="en-US" sz="2499">
                <a:solidFill>
                  <a:srgbClr val="397D5A"/>
                </a:solidFill>
                <a:latin typeface="Alice"/>
                <a:ea typeface="Alice"/>
                <a:cs typeface="Alice"/>
                <a:sym typeface="Alice"/>
              </a:rPr>
              <a:t>Protection de la vie privée et des données personnelles.</a:t>
            </a:r>
          </a:p>
          <a:p>
            <a:pPr marL="539748" lvl="1" indent="-269874" algn="l">
              <a:lnSpc>
                <a:spcPts val="3249"/>
              </a:lnSpc>
              <a:buFont typeface="Arial"/>
              <a:buChar char="•"/>
            </a:pPr>
            <a:r>
              <a:rPr lang="en-US" sz="2499">
                <a:solidFill>
                  <a:srgbClr val="397D5A"/>
                </a:solidFill>
                <a:latin typeface="Alice"/>
                <a:ea typeface="Alice"/>
                <a:cs typeface="Alice"/>
                <a:sym typeface="Alice"/>
              </a:rPr>
              <a:t>Prévention des pertes de données, notamment face aux ransomwares.</a:t>
            </a:r>
          </a:p>
          <a:p>
            <a:pPr marL="539748" lvl="1" indent="-269874" algn="l">
              <a:lnSpc>
                <a:spcPts val="3249"/>
              </a:lnSpc>
              <a:buFont typeface="Arial"/>
              <a:buChar char="•"/>
            </a:pPr>
            <a:r>
              <a:rPr lang="en-US" sz="2499">
                <a:solidFill>
                  <a:srgbClr val="397D5A"/>
                </a:solidFill>
                <a:latin typeface="Alice"/>
                <a:ea typeface="Alice"/>
                <a:cs typeface="Alice"/>
                <a:sym typeface="Alice"/>
              </a:rPr>
              <a:t>Conformité aux normes de sécurité des entreprises.</a:t>
            </a:r>
          </a:p>
        </p:txBody>
      </p:sp>
    </p:spTree>
  </p:cSld>
  <p:clrMapOvr>
    <a:masterClrMapping/>
  </p:clrMapOvr>
  <p:transition>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1541</Words>
  <Application>Microsoft Office PowerPoint</Application>
  <PresentationFormat>Personnalisé</PresentationFormat>
  <Paragraphs>189</Paragraphs>
  <Slides>39</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39</vt:i4>
      </vt:variant>
    </vt:vector>
  </HeadingPairs>
  <TitlesOfParts>
    <vt:vector size="50" baseType="lpstr">
      <vt:lpstr>Alice Bold Italics</vt:lpstr>
      <vt:lpstr>Aileron Bold</vt:lpstr>
      <vt:lpstr>Calibri</vt:lpstr>
      <vt:lpstr>Archivo Black</vt:lpstr>
      <vt:lpstr>Alice Bold</vt:lpstr>
      <vt:lpstr>Aileron Bold Italics</vt:lpstr>
      <vt:lpstr>Arial</vt:lpstr>
      <vt:lpstr>Alice Italics</vt:lpstr>
      <vt:lpstr>Akzidenz-Grotesk Heavy</vt:lpstr>
      <vt:lpstr>Alice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Installation centralisée d’un antivirus</dc:title>
  <dc:creator>Fatouma Soubere</dc:creator>
  <cp:lastModifiedBy>LENOVO</cp:lastModifiedBy>
  <cp:revision>2</cp:revision>
  <dcterms:created xsi:type="dcterms:W3CDTF">2006-08-16T00:00:00Z</dcterms:created>
  <dcterms:modified xsi:type="dcterms:W3CDTF">2025-04-16T03:26:22Z</dcterms:modified>
  <dc:identifier>DAGksb9wJiw</dc:identifier>
</cp:coreProperties>
</file>